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sldIdLst>
    <p:sldId id="607" r:id="rId2"/>
    <p:sldId id="608" r:id="rId3"/>
    <p:sldId id="269" r:id="rId4"/>
    <p:sldId id="275" r:id="rId5"/>
    <p:sldId id="609" r:id="rId6"/>
    <p:sldId id="260" r:id="rId7"/>
    <p:sldId id="610" r:id="rId8"/>
    <p:sldId id="276" r:id="rId9"/>
    <p:sldId id="261" r:id="rId10"/>
    <p:sldId id="611" r:id="rId11"/>
    <p:sldId id="612" r:id="rId12"/>
    <p:sldId id="282" r:id="rId13"/>
    <p:sldId id="271" r:id="rId14"/>
    <p:sldId id="262" r:id="rId15"/>
    <p:sldId id="263" r:id="rId16"/>
    <p:sldId id="264" r:id="rId17"/>
    <p:sldId id="265" r:id="rId18"/>
    <p:sldId id="272" r:id="rId19"/>
    <p:sldId id="273" r:id="rId20"/>
    <p:sldId id="613" r:id="rId21"/>
    <p:sldId id="614" r:id="rId22"/>
    <p:sldId id="615" r:id="rId23"/>
    <p:sldId id="267"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781"/>
    <p:restoredTop sz="95666"/>
  </p:normalViewPr>
  <p:slideViewPr>
    <p:cSldViewPr snapToGrid="0" snapToObjects="1">
      <p:cViewPr varScale="1">
        <p:scale>
          <a:sx n="48" d="100"/>
          <a:sy n="48" d="100"/>
        </p:scale>
        <p:origin x="208" y="14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794510-601F-214F-BC5B-7B7990342E9E}" type="datetimeFigureOut">
              <a:rPr lang="en-US" smtClean="0"/>
              <a:t>11/9/21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A8281E-1FCA-074A-A346-5496815190E1}" type="slidenum">
              <a:rPr lang="en-US" smtClean="0"/>
              <a:t>‹#›</a:t>
            </a:fld>
            <a:endParaRPr lang="en-US"/>
          </a:p>
        </p:txBody>
      </p:sp>
    </p:spTree>
    <p:extLst>
      <p:ext uri="{BB962C8B-B14F-4D97-AF65-F5344CB8AC3E}">
        <p14:creationId xmlns:p14="http://schemas.microsoft.com/office/powerpoint/2010/main" val="35129539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Forest E. Witcraft about the value of Teaching By Example</a:t>
            </a:r>
          </a:p>
        </p:txBody>
      </p:sp>
      <p:sp>
        <p:nvSpPr>
          <p:cNvPr id="4" name="Slide Number Placeholder 3"/>
          <p:cNvSpPr>
            <a:spLocks noGrp="1"/>
          </p:cNvSpPr>
          <p:nvPr>
            <p:ph type="sldNum" sz="quarter" idx="10"/>
          </p:nvPr>
        </p:nvSpPr>
        <p:spPr/>
        <p:txBody>
          <a:bodyPr/>
          <a:lstStyle/>
          <a:p>
            <a:pPr defTabSz="931774">
              <a:defRPr/>
            </a:pPr>
            <a:fld id="{28797904-7B3F-4517-9FAE-788A96DC2E77}" type="slidenum">
              <a:rPr lang="en-US">
                <a:solidFill>
                  <a:prstClr val="black"/>
                </a:solidFill>
                <a:latin typeface="Calibri"/>
              </a:rPr>
              <a:pPr defTabSz="931774">
                <a:defRPr/>
              </a:pPr>
              <a:t>10</a:t>
            </a:fld>
            <a:endParaRPr lang="en-US">
              <a:solidFill>
                <a:prstClr val="black"/>
              </a:solidFill>
              <a:latin typeface="Calibri"/>
            </a:endParaRPr>
          </a:p>
        </p:txBody>
      </p:sp>
    </p:spTree>
    <p:extLst>
      <p:ext uri="{BB962C8B-B14F-4D97-AF65-F5344CB8AC3E}">
        <p14:creationId xmlns:p14="http://schemas.microsoft.com/office/powerpoint/2010/main" val="4375905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D7500-B353-3745-9A13-8309A942E40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7275DB9-58AA-D444-97B2-965230E19F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C8CEF28-0E2D-9D43-87B9-4F0B616FC616}"/>
              </a:ext>
            </a:extLst>
          </p:cNvPr>
          <p:cNvSpPr>
            <a:spLocks noGrp="1"/>
          </p:cNvSpPr>
          <p:nvPr>
            <p:ph type="dt" sz="half" idx="10"/>
          </p:nvPr>
        </p:nvSpPr>
        <p:spPr/>
        <p:txBody>
          <a:bodyPr/>
          <a:lstStyle/>
          <a:p>
            <a:fld id="{50A9B6FE-ADC2-334A-9BC3-9BD44F4826F0}" type="datetimeFigureOut">
              <a:rPr lang="en-US" smtClean="0"/>
              <a:t>11/9/21</a:t>
            </a:fld>
            <a:endParaRPr lang="en-US"/>
          </a:p>
        </p:txBody>
      </p:sp>
      <p:sp>
        <p:nvSpPr>
          <p:cNvPr id="5" name="Footer Placeholder 4">
            <a:extLst>
              <a:ext uri="{FF2B5EF4-FFF2-40B4-BE49-F238E27FC236}">
                <a16:creationId xmlns:a16="http://schemas.microsoft.com/office/drawing/2014/main" id="{AE828F9B-59BA-3040-B32E-F14D38E431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255467-75E2-7348-9F3B-3579B36C713D}"/>
              </a:ext>
            </a:extLst>
          </p:cNvPr>
          <p:cNvSpPr>
            <a:spLocks noGrp="1"/>
          </p:cNvSpPr>
          <p:nvPr>
            <p:ph type="sldNum" sz="quarter" idx="12"/>
          </p:nvPr>
        </p:nvSpPr>
        <p:spPr/>
        <p:txBody>
          <a:bodyPr/>
          <a:lstStyle/>
          <a:p>
            <a:fld id="{4E9A9565-53F9-4E41-B2BC-12D2F6AA8BE6}" type="slidenum">
              <a:rPr lang="en-US" smtClean="0"/>
              <a:t>‹#›</a:t>
            </a:fld>
            <a:endParaRPr lang="en-US"/>
          </a:p>
        </p:txBody>
      </p:sp>
    </p:spTree>
    <p:extLst>
      <p:ext uri="{BB962C8B-B14F-4D97-AF65-F5344CB8AC3E}">
        <p14:creationId xmlns:p14="http://schemas.microsoft.com/office/powerpoint/2010/main" val="847305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28A85-D1A4-E447-A04B-A9E774E05F0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E739693-8836-4B45-96C2-CBD1A8FFE05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126281-7877-A14C-A240-BA8EB5E33296}"/>
              </a:ext>
            </a:extLst>
          </p:cNvPr>
          <p:cNvSpPr>
            <a:spLocks noGrp="1"/>
          </p:cNvSpPr>
          <p:nvPr>
            <p:ph type="dt" sz="half" idx="10"/>
          </p:nvPr>
        </p:nvSpPr>
        <p:spPr/>
        <p:txBody>
          <a:bodyPr/>
          <a:lstStyle/>
          <a:p>
            <a:fld id="{50A9B6FE-ADC2-334A-9BC3-9BD44F4826F0}" type="datetimeFigureOut">
              <a:rPr lang="en-US" smtClean="0"/>
              <a:t>11/9/21</a:t>
            </a:fld>
            <a:endParaRPr lang="en-US"/>
          </a:p>
        </p:txBody>
      </p:sp>
      <p:sp>
        <p:nvSpPr>
          <p:cNvPr id="5" name="Footer Placeholder 4">
            <a:extLst>
              <a:ext uri="{FF2B5EF4-FFF2-40B4-BE49-F238E27FC236}">
                <a16:creationId xmlns:a16="http://schemas.microsoft.com/office/drawing/2014/main" id="{A19F7559-2621-5047-9B41-9B8F888D32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D46BB4-FAC7-BF4C-9F2C-EC7B0D082E3F}"/>
              </a:ext>
            </a:extLst>
          </p:cNvPr>
          <p:cNvSpPr>
            <a:spLocks noGrp="1"/>
          </p:cNvSpPr>
          <p:nvPr>
            <p:ph type="sldNum" sz="quarter" idx="12"/>
          </p:nvPr>
        </p:nvSpPr>
        <p:spPr/>
        <p:txBody>
          <a:bodyPr/>
          <a:lstStyle/>
          <a:p>
            <a:fld id="{4E9A9565-53F9-4E41-B2BC-12D2F6AA8BE6}" type="slidenum">
              <a:rPr lang="en-US" smtClean="0"/>
              <a:t>‹#›</a:t>
            </a:fld>
            <a:endParaRPr lang="en-US"/>
          </a:p>
        </p:txBody>
      </p:sp>
    </p:spTree>
    <p:extLst>
      <p:ext uri="{BB962C8B-B14F-4D97-AF65-F5344CB8AC3E}">
        <p14:creationId xmlns:p14="http://schemas.microsoft.com/office/powerpoint/2010/main" val="59297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743E42-F11F-EC4D-A068-7614F1E6A87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7E672DF-7ECE-4E49-B5E3-B5F365F2FFB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BCFBF8-B931-294A-A2CB-809497AA612E}"/>
              </a:ext>
            </a:extLst>
          </p:cNvPr>
          <p:cNvSpPr>
            <a:spLocks noGrp="1"/>
          </p:cNvSpPr>
          <p:nvPr>
            <p:ph type="dt" sz="half" idx="10"/>
          </p:nvPr>
        </p:nvSpPr>
        <p:spPr/>
        <p:txBody>
          <a:bodyPr/>
          <a:lstStyle/>
          <a:p>
            <a:fld id="{50A9B6FE-ADC2-334A-9BC3-9BD44F4826F0}" type="datetimeFigureOut">
              <a:rPr lang="en-US" smtClean="0"/>
              <a:t>11/9/21</a:t>
            </a:fld>
            <a:endParaRPr lang="en-US"/>
          </a:p>
        </p:txBody>
      </p:sp>
      <p:sp>
        <p:nvSpPr>
          <p:cNvPr id="5" name="Footer Placeholder 4">
            <a:extLst>
              <a:ext uri="{FF2B5EF4-FFF2-40B4-BE49-F238E27FC236}">
                <a16:creationId xmlns:a16="http://schemas.microsoft.com/office/drawing/2014/main" id="{5249762C-A877-F847-8E4D-3972C75B0F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FCCAB1-6BA5-CB4C-ADC2-A771BC1DD44F}"/>
              </a:ext>
            </a:extLst>
          </p:cNvPr>
          <p:cNvSpPr>
            <a:spLocks noGrp="1"/>
          </p:cNvSpPr>
          <p:nvPr>
            <p:ph type="sldNum" sz="quarter" idx="12"/>
          </p:nvPr>
        </p:nvSpPr>
        <p:spPr/>
        <p:txBody>
          <a:bodyPr/>
          <a:lstStyle/>
          <a:p>
            <a:fld id="{4E9A9565-53F9-4E41-B2BC-12D2F6AA8BE6}" type="slidenum">
              <a:rPr lang="en-US" smtClean="0"/>
              <a:t>‹#›</a:t>
            </a:fld>
            <a:endParaRPr lang="en-US"/>
          </a:p>
        </p:txBody>
      </p:sp>
    </p:spTree>
    <p:extLst>
      <p:ext uri="{BB962C8B-B14F-4D97-AF65-F5344CB8AC3E}">
        <p14:creationId xmlns:p14="http://schemas.microsoft.com/office/powerpoint/2010/main" val="34893942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3"/>
          <p:cNvSpPr>
            <a:spLocks noGrp="1"/>
          </p:cNvSpPr>
          <p:nvPr>
            <p:ph type="dt" sz="half" idx="10"/>
          </p:nvPr>
        </p:nvSpPr>
        <p:spPr/>
        <p:txBody>
          <a:bodyPr/>
          <a:lstStyle/>
          <a:p>
            <a:fld id="{5379D89F-6FEE-490B-928A-FDCD0D6DD908}" type="datetime1">
              <a:rPr lang="en-US" smtClean="0"/>
              <a:t>11/8/21</a:t>
            </a:fld>
            <a:endParaRPr lang="en-US" dirty="0"/>
          </a:p>
        </p:txBody>
      </p:sp>
      <p:sp>
        <p:nvSpPr>
          <p:cNvPr id="4" name="Footer Placeholder 4"/>
          <p:cNvSpPr>
            <a:spLocks noGrp="1"/>
          </p:cNvSpPr>
          <p:nvPr>
            <p:ph type="ftr" sz="quarter" idx="11"/>
          </p:nvPr>
        </p:nvSpPr>
        <p:spPr/>
        <p:txBody>
          <a:bodyPr/>
          <a:lstStyle/>
          <a:p>
            <a:r>
              <a:rPr lang="en-US"/>
              <a:t>NAD Adventurr Ministry</a:t>
            </a:r>
            <a:endParaRPr lang="en-US" dirty="0"/>
          </a:p>
        </p:txBody>
      </p:sp>
      <p:sp>
        <p:nvSpPr>
          <p:cNvPr id="6" name="Slide Number Placeholder 5"/>
          <p:cNvSpPr>
            <a:spLocks noGrp="1"/>
          </p:cNvSpPr>
          <p:nvPr>
            <p:ph type="sldNum" sz="quarter" idx="12"/>
          </p:nvPr>
        </p:nvSpPr>
        <p:spPr/>
        <p:txBody>
          <a:bodyPr/>
          <a:lstStyle/>
          <a:p>
            <a:fld id="{57C1F41D-3F4C-45FE-B355-9AF71D90B7F7}" type="slidenum">
              <a:rPr lang="en-US" smtClean="0"/>
              <a:t>‹#›</a:t>
            </a:fld>
            <a:endParaRPr lang="en-US" dirty="0"/>
          </a:p>
        </p:txBody>
      </p:sp>
    </p:spTree>
    <p:extLst>
      <p:ext uri="{BB962C8B-B14F-4D97-AF65-F5344CB8AC3E}">
        <p14:creationId xmlns:p14="http://schemas.microsoft.com/office/powerpoint/2010/main" val="2327107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AE5AD-E7A9-0A47-A40C-3598E878B9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921FE6-3AFA-D548-ACC7-AC2FAF6430D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489D33-6A6E-4A43-9EE9-3A99113BD593}"/>
              </a:ext>
            </a:extLst>
          </p:cNvPr>
          <p:cNvSpPr>
            <a:spLocks noGrp="1"/>
          </p:cNvSpPr>
          <p:nvPr>
            <p:ph type="dt" sz="half" idx="10"/>
          </p:nvPr>
        </p:nvSpPr>
        <p:spPr/>
        <p:txBody>
          <a:bodyPr/>
          <a:lstStyle/>
          <a:p>
            <a:fld id="{50A9B6FE-ADC2-334A-9BC3-9BD44F4826F0}" type="datetimeFigureOut">
              <a:rPr lang="en-US" smtClean="0"/>
              <a:t>11/9/21</a:t>
            </a:fld>
            <a:endParaRPr lang="en-US"/>
          </a:p>
        </p:txBody>
      </p:sp>
      <p:sp>
        <p:nvSpPr>
          <p:cNvPr id="5" name="Footer Placeholder 4">
            <a:extLst>
              <a:ext uri="{FF2B5EF4-FFF2-40B4-BE49-F238E27FC236}">
                <a16:creationId xmlns:a16="http://schemas.microsoft.com/office/drawing/2014/main" id="{8337EC49-6CD8-DB44-9021-8321EFFB67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6DC6BB-B8DC-C441-8FCB-8FB2D13661B1}"/>
              </a:ext>
            </a:extLst>
          </p:cNvPr>
          <p:cNvSpPr>
            <a:spLocks noGrp="1"/>
          </p:cNvSpPr>
          <p:nvPr>
            <p:ph type="sldNum" sz="quarter" idx="12"/>
          </p:nvPr>
        </p:nvSpPr>
        <p:spPr/>
        <p:txBody>
          <a:bodyPr/>
          <a:lstStyle/>
          <a:p>
            <a:fld id="{4E9A9565-53F9-4E41-B2BC-12D2F6AA8BE6}" type="slidenum">
              <a:rPr lang="en-US" smtClean="0"/>
              <a:t>‹#›</a:t>
            </a:fld>
            <a:endParaRPr lang="en-US"/>
          </a:p>
        </p:txBody>
      </p:sp>
    </p:spTree>
    <p:extLst>
      <p:ext uri="{BB962C8B-B14F-4D97-AF65-F5344CB8AC3E}">
        <p14:creationId xmlns:p14="http://schemas.microsoft.com/office/powerpoint/2010/main" val="3632269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850E7-7027-F147-9076-5ACF9AFE734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FA1F98D-976F-4C4D-87D1-9D9820E86DE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A913023-2783-F749-B36B-7C3DBA4E6DFC}"/>
              </a:ext>
            </a:extLst>
          </p:cNvPr>
          <p:cNvSpPr>
            <a:spLocks noGrp="1"/>
          </p:cNvSpPr>
          <p:nvPr>
            <p:ph type="dt" sz="half" idx="10"/>
          </p:nvPr>
        </p:nvSpPr>
        <p:spPr/>
        <p:txBody>
          <a:bodyPr/>
          <a:lstStyle/>
          <a:p>
            <a:fld id="{50A9B6FE-ADC2-334A-9BC3-9BD44F4826F0}" type="datetimeFigureOut">
              <a:rPr lang="en-US" smtClean="0"/>
              <a:t>11/9/21</a:t>
            </a:fld>
            <a:endParaRPr lang="en-US"/>
          </a:p>
        </p:txBody>
      </p:sp>
      <p:sp>
        <p:nvSpPr>
          <p:cNvPr id="5" name="Footer Placeholder 4">
            <a:extLst>
              <a:ext uri="{FF2B5EF4-FFF2-40B4-BE49-F238E27FC236}">
                <a16:creationId xmlns:a16="http://schemas.microsoft.com/office/drawing/2014/main" id="{DC1924FF-8DFB-B048-B70D-40E4E58F3E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950C11-D550-C34E-94AC-F52429A6F9D8}"/>
              </a:ext>
            </a:extLst>
          </p:cNvPr>
          <p:cNvSpPr>
            <a:spLocks noGrp="1"/>
          </p:cNvSpPr>
          <p:nvPr>
            <p:ph type="sldNum" sz="quarter" idx="12"/>
          </p:nvPr>
        </p:nvSpPr>
        <p:spPr/>
        <p:txBody>
          <a:bodyPr/>
          <a:lstStyle/>
          <a:p>
            <a:fld id="{4E9A9565-53F9-4E41-B2BC-12D2F6AA8BE6}" type="slidenum">
              <a:rPr lang="en-US" smtClean="0"/>
              <a:t>‹#›</a:t>
            </a:fld>
            <a:endParaRPr lang="en-US"/>
          </a:p>
        </p:txBody>
      </p:sp>
    </p:spTree>
    <p:extLst>
      <p:ext uri="{BB962C8B-B14F-4D97-AF65-F5344CB8AC3E}">
        <p14:creationId xmlns:p14="http://schemas.microsoft.com/office/powerpoint/2010/main" val="2323765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C302D-0020-A44D-9550-1106A520A4F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C08115-8B76-364F-B8B3-56AFFAAC7DA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EB714D1-B503-8A42-9042-C1AA18E502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AC87588-6404-664D-8B9D-A4EED5E91322}"/>
              </a:ext>
            </a:extLst>
          </p:cNvPr>
          <p:cNvSpPr>
            <a:spLocks noGrp="1"/>
          </p:cNvSpPr>
          <p:nvPr>
            <p:ph type="dt" sz="half" idx="10"/>
          </p:nvPr>
        </p:nvSpPr>
        <p:spPr/>
        <p:txBody>
          <a:bodyPr/>
          <a:lstStyle/>
          <a:p>
            <a:fld id="{50A9B6FE-ADC2-334A-9BC3-9BD44F4826F0}" type="datetimeFigureOut">
              <a:rPr lang="en-US" smtClean="0"/>
              <a:t>11/9/21</a:t>
            </a:fld>
            <a:endParaRPr lang="en-US"/>
          </a:p>
        </p:txBody>
      </p:sp>
      <p:sp>
        <p:nvSpPr>
          <p:cNvPr id="6" name="Footer Placeholder 5">
            <a:extLst>
              <a:ext uri="{FF2B5EF4-FFF2-40B4-BE49-F238E27FC236}">
                <a16:creationId xmlns:a16="http://schemas.microsoft.com/office/drawing/2014/main" id="{5D079338-763E-9D4C-9E31-DAEF6088ED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1910063-9028-4547-A807-2A32A260B273}"/>
              </a:ext>
            </a:extLst>
          </p:cNvPr>
          <p:cNvSpPr>
            <a:spLocks noGrp="1"/>
          </p:cNvSpPr>
          <p:nvPr>
            <p:ph type="sldNum" sz="quarter" idx="12"/>
          </p:nvPr>
        </p:nvSpPr>
        <p:spPr/>
        <p:txBody>
          <a:bodyPr/>
          <a:lstStyle/>
          <a:p>
            <a:fld id="{4E9A9565-53F9-4E41-B2BC-12D2F6AA8BE6}" type="slidenum">
              <a:rPr lang="en-US" smtClean="0"/>
              <a:t>‹#›</a:t>
            </a:fld>
            <a:endParaRPr lang="en-US"/>
          </a:p>
        </p:txBody>
      </p:sp>
    </p:spTree>
    <p:extLst>
      <p:ext uri="{BB962C8B-B14F-4D97-AF65-F5344CB8AC3E}">
        <p14:creationId xmlns:p14="http://schemas.microsoft.com/office/powerpoint/2010/main" val="2925801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59EEF-C977-8441-A160-64A86B3A75D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CB1A211-FE66-5C41-94BB-27AFD1AF60B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1093423-1C60-6B41-A0CB-813321B9DBF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804F064-3614-8841-9010-56CB88C08E7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E2BF3FF-8E5A-9B47-9D61-3CE6D535424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DB5700-B787-4148-97F5-45B72BA2F14D}"/>
              </a:ext>
            </a:extLst>
          </p:cNvPr>
          <p:cNvSpPr>
            <a:spLocks noGrp="1"/>
          </p:cNvSpPr>
          <p:nvPr>
            <p:ph type="dt" sz="half" idx="10"/>
          </p:nvPr>
        </p:nvSpPr>
        <p:spPr/>
        <p:txBody>
          <a:bodyPr/>
          <a:lstStyle/>
          <a:p>
            <a:fld id="{50A9B6FE-ADC2-334A-9BC3-9BD44F4826F0}" type="datetimeFigureOut">
              <a:rPr lang="en-US" smtClean="0"/>
              <a:t>11/9/21</a:t>
            </a:fld>
            <a:endParaRPr lang="en-US"/>
          </a:p>
        </p:txBody>
      </p:sp>
      <p:sp>
        <p:nvSpPr>
          <p:cNvPr id="8" name="Footer Placeholder 7">
            <a:extLst>
              <a:ext uri="{FF2B5EF4-FFF2-40B4-BE49-F238E27FC236}">
                <a16:creationId xmlns:a16="http://schemas.microsoft.com/office/drawing/2014/main" id="{ED463545-212B-C344-962B-3A1F23A5CD3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3E837CD-62FC-A540-B097-305C15A1DAEB}"/>
              </a:ext>
            </a:extLst>
          </p:cNvPr>
          <p:cNvSpPr>
            <a:spLocks noGrp="1"/>
          </p:cNvSpPr>
          <p:nvPr>
            <p:ph type="sldNum" sz="quarter" idx="12"/>
          </p:nvPr>
        </p:nvSpPr>
        <p:spPr/>
        <p:txBody>
          <a:bodyPr/>
          <a:lstStyle/>
          <a:p>
            <a:fld id="{4E9A9565-53F9-4E41-B2BC-12D2F6AA8BE6}" type="slidenum">
              <a:rPr lang="en-US" smtClean="0"/>
              <a:t>‹#›</a:t>
            </a:fld>
            <a:endParaRPr lang="en-US"/>
          </a:p>
        </p:txBody>
      </p:sp>
    </p:spTree>
    <p:extLst>
      <p:ext uri="{BB962C8B-B14F-4D97-AF65-F5344CB8AC3E}">
        <p14:creationId xmlns:p14="http://schemas.microsoft.com/office/powerpoint/2010/main" val="3065016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5D2FA-4FB6-B243-92CC-ED54E4BF93C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78851FA-5E70-DD4D-943F-98070FA4EFFF}"/>
              </a:ext>
            </a:extLst>
          </p:cNvPr>
          <p:cNvSpPr>
            <a:spLocks noGrp="1"/>
          </p:cNvSpPr>
          <p:nvPr>
            <p:ph type="dt" sz="half" idx="10"/>
          </p:nvPr>
        </p:nvSpPr>
        <p:spPr/>
        <p:txBody>
          <a:bodyPr/>
          <a:lstStyle/>
          <a:p>
            <a:fld id="{50A9B6FE-ADC2-334A-9BC3-9BD44F4826F0}" type="datetimeFigureOut">
              <a:rPr lang="en-US" smtClean="0"/>
              <a:t>11/9/21</a:t>
            </a:fld>
            <a:endParaRPr lang="en-US"/>
          </a:p>
        </p:txBody>
      </p:sp>
      <p:sp>
        <p:nvSpPr>
          <p:cNvPr id="4" name="Footer Placeholder 3">
            <a:extLst>
              <a:ext uri="{FF2B5EF4-FFF2-40B4-BE49-F238E27FC236}">
                <a16:creationId xmlns:a16="http://schemas.microsoft.com/office/drawing/2014/main" id="{EED069D3-F5E2-0C45-9801-B95B7E65F51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F0DEDF9-E4C4-5C43-A92A-17B5BF230453}"/>
              </a:ext>
            </a:extLst>
          </p:cNvPr>
          <p:cNvSpPr>
            <a:spLocks noGrp="1"/>
          </p:cNvSpPr>
          <p:nvPr>
            <p:ph type="sldNum" sz="quarter" idx="12"/>
          </p:nvPr>
        </p:nvSpPr>
        <p:spPr/>
        <p:txBody>
          <a:bodyPr/>
          <a:lstStyle/>
          <a:p>
            <a:fld id="{4E9A9565-53F9-4E41-B2BC-12D2F6AA8BE6}" type="slidenum">
              <a:rPr lang="en-US" smtClean="0"/>
              <a:t>‹#›</a:t>
            </a:fld>
            <a:endParaRPr lang="en-US"/>
          </a:p>
        </p:txBody>
      </p:sp>
    </p:spTree>
    <p:extLst>
      <p:ext uri="{BB962C8B-B14F-4D97-AF65-F5344CB8AC3E}">
        <p14:creationId xmlns:p14="http://schemas.microsoft.com/office/powerpoint/2010/main" val="1011755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B76BD6E-A173-9F49-9DFA-4D93397EDC8E}"/>
              </a:ext>
            </a:extLst>
          </p:cNvPr>
          <p:cNvSpPr>
            <a:spLocks noGrp="1"/>
          </p:cNvSpPr>
          <p:nvPr>
            <p:ph type="dt" sz="half" idx="10"/>
          </p:nvPr>
        </p:nvSpPr>
        <p:spPr/>
        <p:txBody>
          <a:bodyPr/>
          <a:lstStyle/>
          <a:p>
            <a:fld id="{50A9B6FE-ADC2-334A-9BC3-9BD44F4826F0}" type="datetimeFigureOut">
              <a:rPr lang="en-US" smtClean="0"/>
              <a:t>11/9/21</a:t>
            </a:fld>
            <a:endParaRPr lang="en-US"/>
          </a:p>
        </p:txBody>
      </p:sp>
      <p:sp>
        <p:nvSpPr>
          <p:cNvPr id="3" name="Footer Placeholder 2">
            <a:extLst>
              <a:ext uri="{FF2B5EF4-FFF2-40B4-BE49-F238E27FC236}">
                <a16:creationId xmlns:a16="http://schemas.microsoft.com/office/drawing/2014/main" id="{96D40355-EB46-2A41-9DF9-855153C8A0F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FFBC56C-08DF-7443-9407-503BBA34E794}"/>
              </a:ext>
            </a:extLst>
          </p:cNvPr>
          <p:cNvSpPr>
            <a:spLocks noGrp="1"/>
          </p:cNvSpPr>
          <p:nvPr>
            <p:ph type="sldNum" sz="quarter" idx="12"/>
          </p:nvPr>
        </p:nvSpPr>
        <p:spPr/>
        <p:txBody>
          <a:bodyPr/>
          <a:lstStyle/>
          <a:p>
            <a:fld id="{4E9A9565-53F9-4E41-B2BC-12D2F6AA8BE6}" type="slidenum">
              <a:rPr lang="en-US" smtClean="0"/>
              <a:t>‹#›</a:t>
            </a:fld>
            <a:endParaRPr lang="en-US"/>
          </a:p>
        </p:txBody>
      </p:sp>
    </p:spTree>
    <p:extLst>
      <p:ext uri="{BB962C8B-B14F-4D97-AF65-F5344CB8AC3E}">
        <p14:creationId xmlns:p14="http://schemas.microsoft.com/office/powerpoint/2010/main" val="2735162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E056A3-6365-B340-B43E-FE268530B7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19FD3FF-4FAD-3143-BD26-EE98FB3AE5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9485FE-59ED-274C-93A4-C16455F721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F0046E-E8E0-1046-90E7-4B71579C27E9}"/>
              </a:ext>
            </a:extLst>
          </p:cNvPr>
          <p:cNvSpPr>
            <a:spLocks noGrp="1"/>
          </p:cNvSpPr>
          <p:nvPr>
            <p:ph type="dt" sz="half" idx="10"/>
          </p:nvPr>
        </p:nvSpPr>
        <p:spPr/>
        <p:txBody>
          <a:bodyPr/>
          <a:lstStyle/>
          <a:p>
            <a:fld id="{50A9B6FE-ADC2-334A-9BC3-9BD44F4826F0}" type="datetimeFigureOut">
              <a:rPr lang="en-US" smtClean="0"/>
              <a:t>11/9/21</a:t>
            </a:fld>
            <a:endParaRPr lang="en-US"/>
          </a:p>
        </p:txBody>
      </p:sp>
      <p:sp>
        <p:nvSpPr>
          <p:cNvPr id="6" name="Footer Placeholder 5">
            <a:extLst>
              <a:ext uri="{FF2B5EF4-FFF2-40B4-BE49-F238E27FC236}">
                <a16:creationId xmlns:a16="http://schemas.microsoft.com/office/drawing/2014/main" id="{B10CF278-A305-844B-998B-0D90CBB03B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28AE1DC-887D-4246-8A13-CAEE38A8F754}"/>
              </a:ext>
            </a:extLst>
          </p:cNvPr>
          <p:cNvSpPr>
            <a:spLocks noGrp="1"/>
          </p:cNvSpPr>
          <p:nvPr>
            <p:ph type="sldNum" sz="quarter" idx="12"/>
          </p:nvPr>
        </p:nvSpPr>
        <p:spPr/>
        <p:txBody>
          <a:bodyPr/>
          <a:lstStyle/>
          <a:p>
            <a:fld id="{4E9A9565-53F9-4E41-B2BC-12D2F6AA8BE6}" type="slidenum">
              <a:rPr lang="en-US" smtClean="0"/>
              <a:t>‹#›</a:t>
            </a:fld>
            <a:endParaRPr lang="en-US"/>
          </a:p>
        </p:txBody>
      </p:sp>
    </p:spTree>
    <p:extLst>
      <p:ext uri="{BB962C8B-B14F-4D97-AF65-F5344CB8AC3E}">
        <p14:creationId xmlns:p14="http://schemas.microsoft.com/office/powerpoint/2010/main" val="3139787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F7AC7-1816-5742-8B96-65BC3A4915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F6AFA58-C3FF-444C-B505-0D2A03E95E2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4D710A6-6120-C34D-AD76-127B437E37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E67CC9-74E8-FB40-9E32-BE008A67C3AE}"/>
              </a:ext>
            </a:extLst>
          </p:cNvPr>
          <p:cNvSpPr>
            <a:spLocks noGrp="1"/>
          </p:cNvSpPr>
          <p:nvPr>
            <p:ph type="dt" sz="half" idx="10"/>
          </p:nvPr>
        </p:nvSpPr>
        <p:spPr/>
        <p:txBody>
          <a:bodyPr/>
          <a:lstStyle/>
          <a:p>
            <a:fld id="{50A9B6FE-ADC2-334A-9BC3-9BD44F4826F0}" type="datetimeFigureOut">
              <a:rPr lang="en-US" smtClean="0"/>
              <a:t>11/9/21</a:t>
            </a:fld>
            <a:endParaRPr lang="en-US"/>
          </a:p>
        </p:txBody>
      </p:sp>
      <p:sp>
        <p:nvSpPr>
          <p:cNvPr id="6" name="Footer Placeholder 5">
            <a:extLst>
              <a:ext uri="{FF2B5EF4-FFF2-40B4-BE49-F238E27FC236}">
                <a16:creationId xmlns:a16="http://schemas.microsoft.com/office/drawing/2014/main" id="{8B83B319-C4B9-E645-8554-45C68AB80C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A5B423-EE00-E84E-88BD-34BBED5F801C}"/>
              </a:ext>
            </a:extLst>
          </p:cNvPr>
          <p:cNvSpPr>
            <a:spLocks noGrp="1"/>
          </p:cNvSpPr>
          <p:nvPr>
            <p:ph type="sldNum" sz="quarter" idx="12"/>
          </p:nvPr>
        </p:nvSpPr>
        <p:spPr/>
        <p:txBody>
          <a:bodyPr/>
          <a:lstStyle/>
          <a:p>
            <a:fld id="{4E9A9565-53F9-4E41-B2BC-12D2F6AA8BE6}" type="slidenum">
              <a:rPr lang="en-US" smtClean="0"/>
              <a:t>‹#›</a:t>
            </a:fld>
            <a:endParaRPr lang="en-US"/>
          </a:p>
        </p:txBody>
      </p:sp>
    </p:spTree>
    <p:extLst>
      <p:ext uri="{BB962C8B-B14F-4D97-AF65-F5344CB8AC3E}">
        <p14:creationId xmlns:p14="http://schemas.microsoft.com/office/powerpoint/2010/main" val="2031348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7323F8-5088-264C-B4D3-BC136B77539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21E2B0B-9CEA-1942-9680-39D7A091B9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DD8947-4B46-9E44-B589-E6413C32298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A9B6FE-ADC2-334A-9BC3-9BD44F4826F0}" type="datetimeFigureOut">
              <a:rPr lang="en-US" smtClean="0"/>
              <a:t>11/9/21</a:t>
            </a:fld>
            <a:endParaRPr lang="en-US"/>
          </a:p>
        </p:txBody>
      </p:sp>
      <p:sp>
        <p:nvSpPr>
          <p:cNvPr id="5" name="Footer Placeholder 4">
            <a:extLst>
              <a:ext uri="{FF2B5EF4-FFF2-40B4-BE49-F238E27FC236}">
                <a16:creationId xmlns:a16="http://schemas.microsoft.com/office/drawing/2014/main" id="{7E9A4A9C-FD6D-B34A-BC05-131A6B3018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7BCCA76-A27A-7244-86F6-5DD2F78714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9A9565-53F9-4E41-B2BC-12D2F6AA8BE6}" type="slidenum">
              <a:rPr lang="en-US" smtClean="0"/>
              <a:t>‹#›</a:t>
            </a:fld>
            <a:endParaRPr lang="en-US"/>
          </a:p>
        </p:txBody>
      </p:sp>
    </p:spTree>
    <p:extLst>
      <p:ext uri="{BB962C8B-B14F-4D97-AF65-F5344CB8AC3E}">
        <p14:creationId xmlns:p14="http://schemas.microsoft.com/office/powerpoint/2010/main" val="39559351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918172" y="1316506"/>
            <a:ext cx="6473493" cy="5435216"/>
          </a:xfrm>
        </p:spPr>
        <p:txBody>
          <a:bodyPr>
            <a:noAutofit/>
          </a:bodyPr>
          <a:lstStyle/>
          <a:p>
            <a:pPr algn="ctr"/>
            <a:br>
              <a:rPr lang="en-US" sz="4800" dirty="0">
                <a:cs typeface="Andalus" panose="02020603050405020304" pitchFamily="18" charset="-78"/>
              </a:rPr>
            </a:br>
            <a:br>
              <a:rPr lang="en-US" sz="4800" dirty="0">
                <a:cs typeface="Andalus" panose="02020603050405020304" pitchFamily="18" charset="-78"/>
              </a:rPr>
            </a:br>
            <a:br>
              <a:rPr lang="en-US" sz="4800" dirty="0">
                <a:cs typeface="Andalus" panose="02020603050405020304" pitchFamily="18" charset="-78"/>
              </a:rPr>
            </a:br>
            <a:br>
              <a:rPr lang="en-US" sz="4800" dirty="0">
                <a:cs typeface="Andalus" panose="02020603050405020304" pitchFamily="18" charset="-78"/>
              </a:rPr>
            </a:br>
            <a:br>
              <a:rPr lang="en-US" sz="4800" dirty="0">
                <a:cs typeface="Andalus" panose="02020603050405020304" pitchFamily="18" charset="-78"/>
              </a:rPr>
            </a:br>
            <a:br>
              <a:rPr lang="en-US" sz="4800" dirty="0">
                <a:cs typeface="Andalus" panose="02020603050405020304" pitchFamily="18" charset="-78"/>
              </a:rPr>
            </a:br>
            <a:br>
              <a:rPr lang="en-US" sz="4800" dirty="0">
                <a:cs typeface="Andalus" panose="02020603050405020304" pitchFamily="18" charset="-78"/>
              </a:rPr>
            </a:br>
            <a:br>
              <a:rPr lang="en-US" sz="4800" dirty="0">
                <a:cs typeface="Andalus" panose="02020603050405020304" pitchFamily="18" charset="-78"/>
              </a:rPr>
            </a:br>
            <a:br>
              <a:rPr lang="en-US" sz="4800" dirty="0">
                <a:cs typeface="Andalus" panose="02020603050405020304" pitchFamily="18" charset="-78"/>
              </a:rPr>
            </a:br>
            <a:r>
              <a:rPr lang="en-US" sz="4800" dirty="0">
                <a:cs typeface="Andalus" panose="02020603050405020304" pitchFamily="18" charset="-78"/>
              </a:rPr>
              <a:t>                                                   </a:t>
            </a:r>
            <a:br>
              <a:rPr lang="en-US" sz="4800" dirty="0">
                <a:cs typeface="Andalus" panose="02020603050405020304" pitchFamily="18" charset="-78"/>
              </a:rPr>
            </a:br>
            <a:br>
              <a:rPr lang="en-US" sz="4800" dirty="0">
                <a:cs typeface="Andalus" panose="02020603050405020304" pitchFamily="18" charset="-78"/>
              </a:rPr>
            </a:br>
            <a:br>
              <a:rPr lang="en-US" sz="4800" dirty="0">
                <a:cs typeface="Andalus" panose="02020603050405020304" pitchFamily="18" charset="-78"/>
              </a:rPr>
            </a:br>
            <a:br>
              <a:rPr lang="en-US" sz="4800" dirty="0">
                <a:cs typeface="Andalus" panose="02020603050405020304" pitchFamily="18" charset="-78"/>
              </a:rPr>
            </a:br>
            <a:br>
              <a:rPr lang="en-US" sz="4800" dirty="0">
                <a:cs typeface="Andalus" panose="02020603050405020304" pitchFamily="18" charset="-78"/>
              </a:rPr>
            </a:br>
            <a:br>
              <a:rPr lang="en-US" sz="4800" dirty="0">
                <a:cs typeface="Andalus" panose="02020603050405020304" pitchFamily="18" charset="-78"/>
              </a:rPr>
            </a:br>
            <a:br>
              <a:rPr lang="en-US" sz="4800" dirty="0">
                <a:cs typeface="Andalus" panose="02020603050405020304" pitchFamily="18" charset="-78"/>
              </a:rPr>
            </a:br>
            <a:br>
              <a:rPr lang="en-US" sz="4800" dirty="0">
                <a:cs typeface="Andalus" panose="02020603050405020304" pitchFamily="18" charset="-78"/>
              </a:rPr>
            </a:br>
            <a:br>
              <a:rPr lang="en-US" sz="4800" dirty="0">
                <a:cs typeface="Andalus" panose="02020603050405020304" pitchFamily="18" charset="-78"/>
              </a:rPr>
            </a:br>
            <a:br>
              <a:rPr lang="en-US" sz="4800" dirty="0">
                <a:cs typeface="Andalus" panose="02020603050405020304" pitchFamily="18" charset="-78"/>
              </a:rPr>
            </a:br>
            <a:br>
              <a:rPr lang="en-US" sz="4800" dirty="0">
                <a:cs typeface="Andalus" panose="02020603050405020304" pitchFamily="18" charset="-78"/>
              </a:rPr>
            </a:br>
            <a:br>
              <a:rPr lang="en-US" sz="4800" dirty="0">
                <a:cs typeface="Andalus" panose="02020603050405020304" pitchFamily="18" charset="-78"/>
              </a:rPr>
            </a:br>
            <a:br>
              <a:rPr lang="en-US" sz="4800" dirty="0">
                <a:cs typeface="Andalus" panose="02020603050405020304" pitchFamily="18" charset="-78"/>
              </a:rPr>
            </a:br>
            <a:br>
              <a:rPr lang="en-US" sz="4800" dirty="0">
                <a:cs typeface="Andalus" panose="02020603050405020304" pitchFamily="18" charset="-78"/>
              </a:rPr>
            </a:br>
            <a:br>
              <a:rPr lang="en-US" sz="4800" dirty="0">
                <a:cs typeface="Andalus" panose="02020603050405020304" pitchFamily="18" charset="-78"/>
              </a:rPr>
            </a:br>
            <a:br>
              <a:rPr lang="en-US" sz="4800" dirty="0">
                <a:cs typeface="Andalus" panose="02020603050405020304" pitchFamily="18" charset="-78"/>
              </a:rPr>
            </a:br>
            <a:br>
              <a:rPr lang="en-US" sz="4800" dirty="0">
                <a:cs typeface="Andalus" panose="02020603050405020304" pitchFamily="18" charset="-78"/>
              </a:rPr>
            </a:br>
            <a:br>
              <a:rPr lang="en-US" sz="4800" dirty="0">
                <a:cs typeface="Andalus" panose="02020603050405020304" pitchFamily="18" charset="-78"/>
              </a:rPr>
            </a:br>
            <a:br>
              <a:rPr lang="en-US" sz="4800" dirty="0">
                <a:cs typeface="Andalus" panose="02020603050405020304" pitchFamily="18" charset="-78"/>
              </a:rPr>
            </a:br>
            <a:br>
              <a:rPr lang="en-US" sz="4800" dirty="0">
                <a:cs typeface="Andalus" panose="02020603050405020304" pitchFamily="18" charset="-78"/>
              </a:rPr>
            </a:br>
            <a:br>
              <a:rPr lang="en-US" sz="4800" dirty="0">
                <a:cs typeface="Andalus" panose="02020603050405020304" pitchFamily="18" charset="-78"/>
              </a:rPr>
            </a:br>
            <a:br>
              <a:rPr lang="en-US" sz="4800" dirty="0">
                <a:cs typeface="Andalus" panose="02020603050405020304" pitchFamily="18" charset="-78"/>
              </a:rPr>
            </a:br>
            <a:br>
              <a:rPr lang="en-US" sz="4800" dirty="0">
                <a:cs typeface="Andalus" panose="02020603050405020304" pitchFamily="18" charset="-78"/>
              </a:rPr>
            </a:br>
            <a:r>
              <a:rPr lang="en-US" sz="4800" dirty="0">
                <a:cs typeface="Andalus" panose="02020603050405020304" pitchFamily="18" charset="-78"/>
              </a:rPr>
              <a:t>                                                             </a:t>
            </a:r>
            <a:br>
              <a:rPr lang="en-US" sz="4800" dirty="0">
                <a:cs typeface="Andalus" panose="02020603050405020304" pitchFamily="18" charset="-78"/>
              </a:rPr>
            </a:br>
            <a:br>
              <a:rPr lang="en-US" sz="4800" dirty="0">
                <a:cs typeface="Andalus" panose="02020603050405020304" pitchFamily="18" charset="-78"/>
              </a:rPr>
            </a:br>
            <a:br>
              <a:rPr lang="en-US" sz="4800" dirty="0">
                <a:cs typeface="Andalus" panose="02020603050405020304" pitchFamily="18" charset="-78"/>
              </a:rPr>
            </a:br>
            <a:br>
              <a:rPr lang="en-US" sz="4800" dirty="0">
                <a:cs typeface="Andalus" panose="02020603050405020304" pitchFamily="18" charset="-78"/>
              </a:rPr>
            </a:br>
            <a:br>
              <a:rPr lang="en-US" sz="4800" dirty="0">
                <a:cs typeface="Andalus" panose="02020603050405020304" pitchFamily="18" charset="-78"/>
              </a:rPr>
            </a:br>
            <a:br>
              <a:rPr lang="en-US" sz="4800" dirty="0">
                <a:cs typeface="Andalus" panose="02020603050405020304" pitchFamily="18" charset="-78"/>
              </a:rPr>
            </a:br>
            <a:r>
              <a:rPr lang="en-US" sz="4800" dirty="0">
                <a:cs typeface="Andalus" panose="02020603050405020304" pitchFamily="18" charset="-78"/>
              </a:rPr>
              <a:t>Adventurer Club Ministry: </a:t>
            </a:r>
            <a:br>
              <a:rPr lang="en-US" sz="4800" dirty="0">
                <a:cs typeface="Andalus" panose="02020603050405020304" pitchFamily="18" charset="-78"/>
              </a:rPr>
            </a:br>
            <a:r>
              <a:rPr lang="en-US" sz="4800" dirty="0">
                <a:cs typeface="Andalus" panose="02020603050405020304" pitchFamily="18" charset="-78"/>
              </a:rPr>
              <a:t>Its Purpose, History, and Relationship to the Church</a:t>
            </a:r>
            <a:br>
              <a:rPr lang="en-US" sz="4800" dirty="0">
                <a:cs typeface="Andalus" panose="02020603050405020304" pitchFamily="18" charset="-78"/>
              </a:rPr>
            </a:br>
            <a:r>
              <a:rPr lang="en-US" sz="4800" dirty="0">
                <a:latin typeface="+mn-lt"/>
                <a:cs typeface="Andalus" panose="02020603050405020304" pitchFamily="18" charset="-78"/>
              </a:rPr>
              <a:t>Noel</a:t>
            </a:r>
            <a:br>
              <a:rPr lang="en-US" sz="4800" dirty="0">
                <a:cs typeface="Andalus" panose="02020603050405020304" pitchFamily="18" charset="-78"/>
              </a:rPr>
            </a:br>
            <a:endParaRPr lang="en-US" sz="4800" dirty="0">
              <a:cs typeface="Andalus" panose="02020603050405020304" pitchFamily="18" charset="-78"/>
            </a:endParaRPr>
          </a:p>
        </p:txBody>
      </p:sp>
      <p:grpSp>
        <p:nvGrpSpPr>
          <p:cNvPr id="31" name="Group 30"/>
          <p:cNvGrpSpPr/>
          <p:nvPr/>
        </p:nvGrpSpPr>
        <p:grpSpPr>
          <a:xfrm>
            <a:off x="736949" y="848874"/>
            <a:ext cx="4119791" cy="5160252"/>
            <a:chOff x="0" y="0"/>
            <a:chExt cx="2373630" cy="2962079"/>
          </a:xfrm>
        </p:grpSpPr>
        <p:sp>
          <p:nvSpPr>
            <p:cNvPr id="32" name="Shape 33"/>
            <p:cNvSpPr/>
            <p:nvPr/>
          </p:nvSpPr>
          <p:spPr>
            <a:xfrm>
              <a:off x="0" y="0"/>
              <a:ext cx="2373630" cy="1153148"/>
            </a:xfrm>
            <a:custGeom>
              <a:avLst/>
              <a:gdLst/>
              <a:ahLst/>
              <a:cxnLst/>
              <a:rect l="0" t="0" r="0" b="0"/>
              <a:pathLst>
                <a:path w="2373630" h="1153148">
                  <a:moveTo>
                    <a:pt x="1186815" y="0"/>
                  </a:moveTo>
                  <a:cubicBezTo>
                    <a:pt x="1891970" y="0"/>
                    <a:pt x="2340191" y="279070"/>
                    <a:pt x="2340191" y="279070"/>
                  </a:cubicBezTo>
                  <a:cubicBezTo>
                    <a:pt x="2340191" y="279070"/>
                    <a:pt x="2373630" y="747382"/>
                    <a:pt x="2362061" y="1153148"/>
                  </a:cubicBezTo>
                  <a:cubicBezTo>
                    <a:pt x="2234426" y="1088086"/>
                    <a:pt x="1804289" y="895350"/>
                    <a:pt x="1186815" y="895350"/>
                  </a:cubicBezTo>
                  <a:cubicBezTo>
                    <a:pt x="569328" y="895350"/>
                    <a:pt x="139205" y="1088086"/>
                    <a:pt x="11570" y="1153148"/>
                  </a:cubicBezTo>
                  <a:cubicBezTo>
                    <a:pt x="0" y="747382"/>
                    <a:pt x="33439" y="279070"/>
                    <a:pt x="33439" y="279070"/>
                  </a:cubicBezTo>
                  <a:cubicBezTo>
                    <a:pt x="33439" y="279070"/>
                    <a:pt x="481648" y="0"/>
                    <a:pt x="1186815" y="0"/>
                  </a:cubicBezTo>
                  <a:close/>
                </a:path>
              </a:pathLst>
            </a:custGeom>
            <a:ln w="0" cap="flat">
              <a:miter lim="127000"/>
            </a:ln>
          </p:spPr>
          <p:style>
            <a:lnRef idx="0">
              <a:srgbClr val="000000">
                <a:alpha val="0"/>
              </a:srgbClr>
            </a:lnRef>
            <a:fillRef idx="1">
              <a:srgbClr val="5E292C"/>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33" name="Shape 34"/>
            <p:cNvSpPr/>
            <p:nvPr/>
          </p:nvSpPr>
          <p:spPr>
            <a:xfrm>
              <a:off x="13542" y="894697"/>
              <a:ext cx="2350490" cy="2067382"/>
            </a:xfrm>
            <a:custGeom>
              <a:avLst/>
              <a:gdLst/>
              <a:ahLst/>
              <a:cxnLst/>
              <a:rect l="0" t="0" r="0" b="0"/>
              <a:pathLst>
                <a:path w="2350490" h="2067382">
                  <a:moveTo>
                    <a:pt x="1175245" y="0"/>
                  </a:moveTo>
                  <a:cubicBezTo>
                    <a:pt x="1792732" y="0"/>
                    <a:pt x="2222856" y="192735"/>
                    <a:pt x="2350490" y="257797"/>
                  </a:cubicBezTo>
                  <a:cubicBezTo>
                    <a:pt x="2346694" y="391401"/>
                    <a:pt x="2338007" y="518287"/>
                    <a:pt x="2321636" y="619379"/>
                  </a:cubicBezTo>
                  <a:cubicBezTo>
                    <a:pt x="2295690" y="779602"/>
                    <a:pt x="2250440" y="1016203"/>
                    <a:pt x="2174735" y="1184910"/>
                  </a:cubicBezTo>
                  <a:cubicBezTo>
                    <a:pt x="1906219" y="1783296"/>
                    <a:pt x="1175245" y="2067382"/>
                    <a:pt x="1175245" y="2067382"/>
                  </a:cubicBezTo>
                  <a:cubicBezTo>
                    <a:pt x="1175245" y="2067382"/>
                    <a:pt x="444271" y="1783296"/>
                    <a:pt x="175755" y="1184910"/>
                  </a:cubicBezTo>
                  <a:cubicBezTo>
                    <a:pt x="100050" y="1016203"/>
                    <a:pt x="54813" y="779602"/>
                    <a:pt x="28854" y="619379"/>
                  </a:cubicBezTo>
                  <a:cubicBezTo>
                    <a:pt x="12484" y="518287"/>
                    <a:pt x="3810" y="391401"/>
                    <a:pt x="0" y="257797"/>
                  </a:cubicBezTo>
                  <a:cubicBezTo>
                    <a:pt x="127635" y="192735"/>
                    <a:pt x="557759" y="0"/>
                    <a:pt x="1175245" y="0"/>
                  </a:cubicBezTo>
                  <a:close/>
                </a:path>
              </a:pathLst>
            </a:custGeom>
            <a:ln w="0" cap="flat">
              <a:miter lim="127000"/>
            </a:ln>
          </p:spPr>
          <p:style>
            <a:lnRef idx="0">
              <a:srgbClr val="000000">
                <a:alpha val="0"/>
              </a:srgbClr>
            </a:lnRef>
            <a:fillRef idx="1">
              <a:srgbClr val="004996"/>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34" name="Rectangle 33"/>
            <p:cNvSpPr/>
            <p:nvPr/>
          </p:nvSpPr>
          <p:spPr>
            <a:xfrm>
              <a:off x="958526" y="519105"/>
              <a:ext cx="1131750" cy="440786"/>
            </a:xfrm>
            <a:prstGeom prst="rect">
              <a:avLst/>
            </a:prstGeom>
            <a:ln>
              <a:noFill/>
            </a:ln>
          </p:spPr>
          <p:txBody>
            <a:bodyPr vert="horz" lIns="0" tIns="0" rIns="0" bIns="0" rtlCol="0">
              <a:noAutofit/>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2100" b="1" i="0" u="none" strike="noStrike" kern="1200" cap="none" spc="0" normalizeH="0" baseline="0" noProof="0" dirty="0">
                  <a:ln>
                    <a:noFill/>
                  </a:ln>
                  <a:solidFill>
                    <a:srgbClr val="FFFEFD"/>
                  </a:solidFill>
                  <a:effectLst/>
                  <a:uLnTx/>
                  <a:uFillTx/>
                  <a:latin typeface="Calibri" panose="020F0502020204030204" pitchFamily="34" charset="0"/>
                  <a:ea typeface="Calibri" panose="020F0502020204030204" pitchFamily="34" charset="0"/>
                  <a:cs typeface="Calibri" panose="020F0502020204030204" pitchFamily="34" charset="0"/>
                </a:rPr>
                <a:t>CLUB </a:t>
              </a:r>
              <a:endParaRPr kumimoji="0" lang="en-US" sz="2150" b="0" i="0" u="none" strike="noStrike" kern="1200" cap="none" spc="0" normalizeH="0" baseline="0" noProof="0" dirty="0">
                <a:ln>
                  <a:noFill/>
                </a:ln>
                <a:solidFill>
                  <a:srgbClr val="5E292C"/>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35" name="Shape 36"/>
            <p:cNvSpPr/>
            <p:nvPr/>
          </p:nvSpPr>
          <p:spPr>
            <a:xfrm>
              <a:off x="169977" y="381936"/>
              <a:ext cx="90951" cy="299250"/>
            </a:xfrm>
            <a:custGeom>
              <a:avLst/>
              <a:gdLst/>
              <a:ahLst/>
              <a:cxnLst/>
              <a:rect l="0" t="0" r="0" b="0"/>
              <a:pathLst>
                <a:path w="90951" h="299250">
                  <a:moveTo>
                    <a:pt x="62636" y="0"/>
                  </a:moveTo>
                  <a:lnTo>
                    <a:pt x="90951" y="38026"/>
                  </a:lnTo>
                  <a:lnTo>
                    <a:pt x="90951" y="130620"/>
                  </a:lnTo>
                  <a:lnTo>
                    <a:pt x="80836" y="116281"/>
                  </a:lnTo>
                  <a:cubicBezTo>
                    <a:pt x="72885" y="104381"/>
                    <a:pt x="68885" y="98438"/>
                    <a:pt x="60858" y="86563"/>
                  </a:cubicBezTo>
                  <a:cubicBezTo>
                    <a:pt x="63741" y="100609"/>
                    <a:pt x="65189" y="107620"/>
                    <a:pt x="68148" y="121628"/>
                  </a:cubicBezTo>
                  <a:cubicBezTo>
                    <a:pt x="73165" y="149251"/>
                    <a:pt x="75768" y="163030"/>
                    <a:pt x="81128" y="190551"/>
                  </a:cubicBezTo>
                  <a:lnTo>
                    <a:pt x="90951" y="186353"/>
                  </a:lnTo>
                  <a:lnTo>
                    <a:pt x="90951" y="236056"/>
                  </a:lnTo>
                  <a:lnTo>
                    <a:pt x="88951" y="236918"/>
                  </a:lnTo>
                  <a:lnTo>
                    <a:pt x="90951" y="246869"/>
                  </a:lnTo>
                  <a:lnTo>
                    <a:pt x="90951" y="280423"/>
                  </a:lnTo>
                  <a:lnTo>
                    <a:pt x="73470" y="288254"/>
                  </a:lnTo>
                  <a:cubicBezTo>
                    <a:pt x="66358" y="291500"/>
                    <a:pt x="59265" y="294805"/>
                    <a:pt x="49822" y="299250"/>
                  </a:cubicBezTo>
                  <a:cubicBezTo>
                    <a:pt x="27000" y="191008"/>
                    <a:pt x="17031" y="136373"/>
                    <a:pt x="0" y="26340"/>
                  </a:cubicBezTo>
                  <a:cubicBezTo>
                    <a:pt x="24943" y="15456"/>
                    <a:pt x="37478" y="10185"/>
                    <a:pt x="62636"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36" name="Shape 37"/>
            <p:cNvSpPr/>
            <p:nvPr/>
          </p:nvSpPr>
          <p:spPr>
            <a:xfrm>
              <a:off x="260928" y="628805"/>
              <a:ext cx="6280" cy="33554"/>
            </a:xfrm>
            <a:custGeom>
              <a:avLst/>
              <a:gdLst/>
              <a:ahLst/>
              <a:cxnLst/>
              <a:rect l="0" t="0" r="0" b="0"/>
              <a:pathLst>
                <a:path w="6280" h="33554">
                  <a:moveTo>
                    <a:pt x="0" y="0"/>
                  </a:moveTo>
                  <a:lnTo>
                    <a:pt x="2093" y="10409"/>
                  </a:lnTo>
                  <a:cubicBezTo>
                    <a:pt x="3334" y="16513"/>
                    <a:pt x="4591" y="22612"/>
                    <a:pt x="6280" y="30740"/>
                  </a:cubicBezTo>
                  <a:lnTo>
                    <a:pt x="0" y="33554"/>
                  </a:lnTo>
                  <a:lnTo>
                    <a:pt x="0" y="0"/>
                  </a:ln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37" name="Shape 38"/>
            <p:cNvSpPr/>
            <p:nvPr/>
          </p:nvSpPr>
          <p:spPr>
            <a:xfrm>
              <a:off x="260928" y="419963"/>
              <a:ext cx="132175" cy="208100"/>
            </a:xfrm>
            <a:custGeom>
              <a:avLst/>
              <a:gdLst/>
              <a:ahLst/>
              <a:cxnLst/>
              <a:rect l="0" t="0" r="0" b="0"/>
              <a:pathLst>
                <a:path w="132175" h="208100">
                  <a:moveTo>
                    <a:pt x="0" y="0"/>
                  </a:moveTo>
                  <a:lnTo>
                    <a:pt x="16365" y="21977"/>
                  </a:lnTo>
                  <a:cubicBezTo>
                    <a:pt x="56518" y="76607"/>
                    <a:pt x="86103" y="119355"/>
                    <a:pt x="132175" y="188364"/>
                  </a:cubicBezTo>
                  <a:cubicBezTo>
                    <a:pt x="111652" y="195997"/>
                    <a:pt x="101429" y="199947"/>
                    <a:pt x="81045" y="208100"/>
                  </a:cubicBezTo>
                  <a:cubicBezTo>
                    <a:pt x="71787" y="194321"/>
                    <a:pt x="67139" y="187450"/>
                    <a:pt x="57766" y="173734"/>
                  </a:cubicBezTo>
                  <a:cubicBezTo>
                    <a:pt x="45758" y="178585"/>
                    <a:pt x="36766" y="182271"/>
                    <a:pt x="27802" y="186046"/>
                  </a:cubicBezTo>
                  <a:lnTo>
                    <a:pt x="0" y="198030"/>
                  </a:lnTo>
                  <a:lnTo>
                    <a:pt x="0" y="148326"/>
                  </a:lnTo>
                  <a:lnTo>
                    <a:pt x="10101" y="144009"/>
                  </a:lnTo>
                  <a:cubicBezTo>
                    <a:pt x="16088" y="141488"/>
                    <a:pt x="22085" y="139005"/>
                    <a:pt x="30093" y="135723"/>
                  </a:cubicBezTo>
                  <a:cubicBezTo>
                    <a:pt x="22130" y="124185"/>
                    <a:pt x="16139" y="115542"/>
                    <a:pt x="10108" y="106922"/>
                  </a:cubicBezTo>
                  <a:lnTo>
                    <a:pt x="0" y="92594"/>
                  </a:lnTo>
                  <a:lnTo>
                    <a:pt x="0" y="0"/>
                  </a:ln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38" name="Shape 39"/>
            <p:cNvSpPr/>
            <p:nvPr/>
          </p:nvSpPr>
          <p:spPr>
            <a:xfrm>
              <a:off x="338536" y="308559"/>
              <a:ext cx="121715" cy="287161"/>
            </a:xfrm>
            <a:custGeom>
              <a:avLst/>
              <a:gdLst/>
              <a:ahLst/>
              <a:cxnLst/>
              <a:rect l="0" t="0" r="0" b="0"/>
              <a:pathLst>
                <a:path w="121715" h="287161">
                  <a:moveTo>
                    <a:pt x="121715" y="0"/>
                  </a:moveTo>
                  <a:lnTo>
                    <a:pt x="121715" y="51481"/>
                  </a:lnTo>
                  <a:lnTo>
                    <a:pt x="115165" y="48552"/>
                  </a:lnTo>
                  <a:cubicBezTo>
                    <a:pt x="108622" y="47679"/>
                    <a:pt x="100813" y="48966"/>
                    <a:pt x="91059" y="52058"/>
                  </a:cubicBezTo>
                  <a:cubicBezTo>
                    <a:pt x="82703" y="54700"/>
                    <a:pt x="78537" y="56046"/>
                    <a:pt x="70193" y="58764"/>
                  </a:cubicBezTo>
                  <a:cubicBezTo>
                    <a:pt x="86804" y="109589"/>
                    <a:pt x="97187" y="141355"/>
                    <a:pt x="110684" y="182651"/>
                  </a:cubicBezTo>
                  <a:lnTo>
                    <a:pt x="121715" y="216401"/>
                  </a:lnTo>
                  <a:lnTo>
                    <a:pt x="121715" y="275964"/>
                  </a:lnTo>
                  <a:lnTo>
                    <a:pt x="107727" y="280733"/>
                  </a:lnTo>
                  <a:cubicBezTo>
                    <a:pt x="102172" y="282656"/>
                    <a:pt x="96196" y="284751"/>
                    <a:pt x="89370" y="287161"/>
                  </a:cubicBezTo>
                  <a:cubicBezTo>
                    <a:pt x="53620" y="185916"/>
                    <a:pt x="35751" y="135294"/>
                    <a:pt x="0" y="34037"/>
                  </a:cubicBezTo>
                  <a:cubicBezTo>
                    <a:pt x="31052" y="23077"/>
                    <a:pt x="46647" y="17857"/>
                    <a:pt x="77965" y="7938"/>
                  </a:cubicBezTo>
                  <a:lnTo>
                    <a:pt x="121715" y="0"/>
                  </a:ln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39" name="Shape 40"/>
            <p:cNvSpPr/>
            <p:nvPr/>
          </p:nvSpPr>
          <p:spPr>
            <a:xfrm>
              <a:off x="460251" y="307972"/>
              <a:ext cx="113248" cy="276551"/>
            </a:xfrm>
            <a:custGeom>
              <a:avLst/>
              <a:gdLst/>
              <a:ahLst/>
              <a:cxnLst/>
              <a:rect l="0" t="0" r="0" b="0"/>
              <a:pathLst>
                <a:path w="113248" h="276551">
                  <a:moveTo>
                    <a:pt x="2347" y="160"/>
                  </a:moveTo>
                  <a:cubicBezTo>
                    <a:pt x="15646" y="0"/>
                    <a:pt x="26901" y="2353"/>
                    <a:pt x="36185" y="6874"/>
                  </a:cubicBezTo>
                  <a:cubicBezTo>
                    <a:pt x="65356" y="21212"/>
                    <a:pt x="77142" y="57547"/>
                    <a:pt x="90998" y="108588"/>
                  </a:cubicBezTo>
                  <a:cubicBezTo>
                    <a:pt x="105628" y="162423"/>
                    <a:pt x="113248" y="200015"/>
                    <a:pt x="96420" y="226635"/>
                  </a:cubicBezTo>
                  <a:cubicBezTo>
                    <a:pt x="86413" y="242662"/>
                    <a:pt x="66665" y="255120"/>
                    <a:pt x="36197" y="264785"/>
                  </a:cubicBezTo>
                  <a:cubicBezTo>
                    <a:pt x="22430" y="269148"/>
                    <a:pt x="12121" y="272478"/>
                    <a:pt x="1841" y="275923"/>
                  </a:cubicBezTo>
                  <a:lnTo>
                    <a:pt x="0" y="276551"/>
                  </a:lnTo>
                  <a:lnTo>
                    <a:pt x="0" y="216987"/>
                  </a:lnTo>
                  <a:lnTo>
                    <a:pt x="3851" y="228768"/>
                  </a:lnTo>
                  <a:cubicBezTo>
                    <a:pt x="12016" y="226101"/>
                    <a:pt x="16106" y="224780"/>
                    <a:pt x="24297" y="222190"/>
                  </a:cubicBezTo>
                  <a:cubicBezTo>
                    <a:pt x="59756" y="210963"/>
                    <a:pt x="56962" y="193589"/>
                    <a:pt x="36515" y="124844"/>
                  </a:cubicBezTo>
                  <a:cubicBezTo>
                    <a:pt x="25121" y="86568"/>
                    <a:pt x="17636" y="64594"/>
                    <a:pt x="6324" y="54895"/>
                  </a:cubicBezTo>
                  <a:lnTo>
                    <a:pt x="0" y="52067"/>
                  </a:lnTo>
                  <a:lnTo>
                    <a:pt x="0" y="586"/>
                  </a:lnTo>
                  <a:lnTo>
                    <a:pt x="2347" y="160"/>
                  </a:ln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40" name="Shape 41"/>
            <p:cNvSpPr/>
            <p:nvPr/>
          </p:nvSpPr>
          <p:spPr>
            <a:xfrm>
              <a:off x="540098" y="237248"/>
              <a:ext cx="199949" cy="289065"/>
            </a:xfrm>
            <a:custGeom>
              <a:avLst/>
              <a:gdLst/>
              <a:ahLst/>
              <a:cxnLst/>
              <a:rect l="0" t="0" r="0" b="0"/>
              <a:pathLst>
                <a:path w="199949" h="289065">
                  <a:moveTo>
                    <a:pt x="199949" y="0"/>
                  </a:moveTo>
                  <a:cubicBezTo>
                    <a:pt x="190919" y="110896"/>
                    <a:pt x="187909" y="166307"/>
                    <a:pt x="184899" y="276809"/>
                  </a:cubicBezTo>
                  <a:cubicBezTo>
                    <a:pt x="162357" y="281419"/>
                    <a:pt x="151117" y="283870"/>
                    <a:pt x="128676" y="289065"/>
                  </a:cubicBezTo>
                  <a:cubicBezTo>
                    <a:pt x="80061" y="189802"/>
                    <a:pt x="54318" y="140665"/>
                    <a:pt x="0" y="43574"/>
                  </a:cubicBezTo>
                  <a:cubicBezTo>
                    <a:pt x="23381" y="37465"/>
                    <a:pt x="35103" y="34557"/>
                    <a:pt x="58598" y="29032"/>
                  </a:cubicBezTo>
                  <a:cubicBezTo>
                    <a:pt x="83350" y="77838"/>
                    <a:pt x="95402" y="102362"/>
                    <a:pt x="118847" y="151638"/>
                  </a:cubicBezTo>
                  <a:cubicBezTo>
                    <a:pt x="126886" y="169583"/>
                    <a:pt x="130873" y="178575"/>
                    <a:pt x="138773" y="196583"/>
                  </a:cubicBezTo>
                  <a:cubicBezTo>
                    <a:pt x="138519" y="177203"/>
                    <a:pt x="138443" y="167513"/>
                    <a:pt x="138354" y="148120"/>
                  </a:cubicBezTo>
                  <a:cubicBezTo>
                    <a:pt x="139141" y="93282"/>
                    <a:pt x="139878" y="65837"/>
                    <a:pt x="142024" y="10871"/>
                  </a:cubicBezTo>
                  <a:cubicBezTo>
                    <a:pt x="165164" y="6248"/>
                    <a:pt x="176746" y="4077"/>
                    <a:pt x="199949"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41" name="Shape 42"/>
            <p:cNvSpPr/>
            <p:nvPr/>
          </p:nvSpPr>
          <p:spPr>
            <a:xfrm>
              <a:off x="781299" y="211088"/>
              <a:ext cx="177228" cy="284404"/>
            </a:xfrm>
            <a:custGeom>
              <a:avLst/>
              <a:gdLst/>
              <a:ahLst/>
              <a:cxnLst/>
              <a:rect l="0" t="0" r="0" b="0"/>
              <a:pathLst>
                <a:path w="177228" h="284404">
                  <a:moveTo>
                    <a:pt x="151422" y="0"/>
                  </a:moveTo>
                  <a:cubicBezTo>
                    <a:pt x="153226" y="18745"/>
                    <a:pt x="154140" y="28130"/>
                    <a:pt x="155943" y="46876"/>
                  </a:cubicBezTo>
                  <a:cubicBezTo>
                    <a:pt x="119151" y="50432"/>
                    <a:pt x="100774" y="52553"/>
                    <a:pt x="64097" y="57493"/>
                  </a:cubicBezTo>
                  <a:cubicBezTo>
                    <a:pt x="67399" y="82055"/>
                    <a:pt x="69050" y="94323"/>
                    <a:pt x="72365" y="118885"/>
                  </a:cubicBezTo>
                  <a:cubicBezTo>
                    <a:pt x="106528" y="114287"/>
                    <a:pt x="123647" y="112294"/>
                    <a:pt x="157937" y="108928"/>
                  </a:cubicBezTo>
                  <a:cubicBezTo>
                    <a:pt x="159766" y="127533"/>
                    <a:pt x="160681" y="136830"/>
                    <a:pt x="162509" y="155435"/>
                  </a:cubicBezTo>
                  <a:cubicBezTo>
                    <a:pt x="128892" y="158737"/>
                    <a:pt x="112103" y="160681"/>
                    <a:pt x="78600" y="165189"/>
                  </a:cubicBezTo>
                  <a:cubicBezTo>
                    <a:pt x="82156" y="191618"/>
                    <a:pt x="83934" y="204825"/>
                    <a:pt x="87490" y="231242"/>
                  </a:cubicBezTo>
                  <a:cubicBezTo>
                    <a:pt x="121552" y="226657"/>
                    <a:pt x="138621" y="224689"/>
                    <a:pt x="172796" y="221386"/>
                  </a:cubicBezTo>
                  <a:cubicBezTo>
                    <a:pt x="174574" y="239713"/>
                    <a:pt x="175451" y="248869"/>
                    <a:pt x="177228" y="267183"/>
                  </a:cubicBezTo>
                  <a:cubicBezTo>
                    <a:pt x="122987" y="272415"/>
                    <a:pt x="95923" y="275870"/>
                    <a:pt x="41999" y="284404"/>
                  </a:cubicBezTo>
                  <a:cubicBezTo>
                    <a:pt x="25197" y="178359"/>
                    <a:pt x="16802" y="125337"/>
                    <a:pt x="0" y="19279"/>
                  </a:cubicBezTo>
                  <a:cubicBezTo>
                    <a:pt x="60376" y="9716"/>
                    <a:pt x="90691" y="5855"/>
                    <a:pt x="151422"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42" name="Shape 43"/>
            <p:cNvSpPr/>
            <p:nvPr/>
          </p:nvSpPr>
          <p:spPr>
            <a:xfrm>
              <a:off x="982576" y="199498"/>
              <a:ext cx="181330" cy="274930"/>
            </a:xfrm>
            <a:custGeom>
              <a:avLst/>
              <a:gdLst/>
              <a:ahLst/>
              <a:cxnLst/>
              <a:rect l="0" t="0" r="0" b="0"/>
              <a:pathLst>
                <a:path w="181330" h="274930">
                  <a:moveTo>
                    <a:pt x="180124" y="0"/>
                  </a:moveTo>
                  <a:cubicBezTo>
                    <a:pt x="180607" y="107366"/>
                    <a:pt x="180848" y="161049"/>
                    <a:pt x="181330" y="268427"/>
                  </a:cubicBezTo>
                  <a:cubicBezTo>
                    <a:pt x="162585" y="268503"/>
                    <a:pt x="153226" y="268643"/>
                    <a:pt x="134493" y="269126"/>
                  </a:cubicBezTo>
                  <a:cubicBezTo>
                    <a:pt x="112116" y="220269"/>
                    <a:pt x="100356" y="195974"/>
                    <a:pt x="75679" y="147714"/>
                  </a:cubicBezTo>
                  <a:cubicBezTo>
                    <a:pt x="69558" y="135103"/>
                    <a:pt x="66459" y="128803"/>
                    <a:pt x="60198" y="116231"/>
                  </a:cubicBezTo>
                  <a:cubicBezTo>
                    <a:pt x="63614" y="178448"/>
                    <a:pt x="65316" y="209550"/>
                    <a:pt x="68720" y="271755"/>
                  </a:cubicBezTo>
                  <a:cubicBezTo>
                    <a:pt x="49416" y="272821"/>
                    <a:pt x="39764" y="273444"/>
                    <a:pt x="20472" y="274930"/>
                  </a:cubicBezTo>
                  <a:cubicBezTo>
                    <a:pt x="12281" y="167868"/>
                    <a:pt x="8191" y="114338"/>
                    <a:pt x="0" y="7277"/>
                  </a:cubicBezTo>
                  <a:cubicBezTo>
                    <a:pt x="23927" y="5448"/>
                    <a:pt x="35903" y="4674"/>
                    <a:pt x="59855" y="3416"/>
                  </a:cubicBezTo>
                  <a:cubicBezTo>
                    <a:pt x="82245" y="45491"/>
                    <a:pt x="93015" y="66649"/>
                    <a:pt x="113690" y="109182"/>
                  </a:cubicBezTo>
                  <a:cubicBezTo>
                    <a:pt x="120205" y="123177"/>
                    <a:pt x="123418" y="130188"/>
                    <a:pt x="129756" y="144234"/>
                  </a:cubicBezTo>
                  <a:cubicBezTo>
                    <a:pt x="128257" y="86868"/>
                    <a:pt x="127508" y="58191"/>
                    <a:pt x="126009" y="826"/>
                  </a:cubicBezTo>
                  <a:cubicBezTo>
                    <a:pt x="147650" y="254"/>
                    <a:pt x="158471" y="89"/>
                    <a:pt x="180124"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43" name="Shape 44"/>
            <p:cNvSpPr/>
            <p:nvPr/>
          </p:nvSpPr>
          <p:spPr>
            <a:xfrm>
              <a:off x="1203814" y="199661"/>
              <a:ext cx="183134" cy="272301"/>
            </a:xfrm>
            <a:custGeom>
              <a:avLst/>
              <a:gdLst/>
              <a:ahLst/>
              <a:cxnLst/>
              <a:rect l="0" t="0" r="0" b="0"/>
              <a:pathLst>
                <a:path w="183134" h="272301">
                  <a:moveTo>
                    <a:pt x="572" y="0"/>
                  </a:moveTo>
                  <a:cubicBezTo>
                    <a:pt x="73673" y="876"/>
                    <a:pt x="110236" y="2654"/>
                    <a:pt x="183134" y="8865"/>
                  </a:cubicBezTo>
                  <a:cubicBezTo>
                    <a:pt x="181534" y="27635"/>
                    <a:pt x="180734" y="37021"/>
                    <a:pt x="179134" y="55791"/>
                  </a:cubicBezTo>
                  <a:cubicBezTo>
                    <a:pt x="154851" y="53721"/>
                    <a:pt x="142710" y="52845"/>
                    <a:pt x="118402" y="51372"/>
                  </a:cubicBezTo>
                  <a:cubicBezTo>
                    <a:pt x="113068" y="139751"/>
                    <a:pt x="110401" y="183934"/>
                    <a:pt x="105067" y="272301"/>
                  </a:cubicBezTo>
                  <a:cubicBezTo>
                    <a:pt x="83985" y="271031"/>
                    <a:pt x="73432" y="270523"/>
                    <a:pt x="52324" y="269748"/>
                  </a:cubicBezTo>
                  <a:cubicBezTo>
                    <a:pt x="55575" y="181267"/>
                    <a:pt x="57188" y="137033"/>
                    <a:pt x="60439" y="48565"/>
                  </a:cubicBezTo>
                  <a:cubicBezTo>
                    <a:pt x="36271" y="47676"/>
                    <a:pt x="24181" y="47384"/>
                    <a:pt x="0" y="47092"/>
                  </a:cubicBezTo>
                  <a:cubicBezTo>
                    <a:pt x="229" y="28258"/>
                    <a:pt x="343" y="18834"/>
                    <a:pt x="572"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44" name="Shape 45"/>
            <p:cNvSpPr/>
            <p:nvPr/>
          </p:nvSpPr>
          <p:spPr>
            <a:xfrm>
              <a:off x="1405185" y="212236"/>
              <a:ext cx="203466" cy="282137"/>
            </a:xfrm>
            <a:custGeom>
              <a:avLst/>
              <a:gdLst/>
              <a:ahLst/>
              <a:cxnLst/>
              <a:rect l="0" t="0" r="0" b="0"/>
              <a:pathLst>
                <a:path w="203466" h="282137">
                  <a:moveTo>
                    <a:pt x="21641" y="0"/>
                  </a:moveTo>
                  <a:cubicBezTo>
                    <a:pt x="45034" y="2362"/>
                    <a:pt x="56718" y="3683"/>
                    <a:pt x="80061" y="6604"/>
                  </a:cubicBezTo>
                  <a:cubicBezTo>
                    <a:pt x="71057" y="78639"/>
                    <a:pt x="66547" y="114656"/>
                    <a:pt x="57543" y="186690"/>
                  </a:cubicBezTo>
                  <a:cubicBezTo>
                    <a:pt x="53594" y="218326"/>
                    <a:pt x="58242" y="230099"/>
                    <a:pt x="82702" y="233490"/>
                  </a:cubicBezTo>
                  <a:cubicBezTo>
                    <a:pt x="106400" y="236779"/>
                    <a:pt x="114795" y="227178"/>
                    <a:pt x="119647" y="195301"/>
                  </a:cubicBezTo>
                  <a:cubicBezTo>
                    <a:pt x="130594" y="123546"/>
                    <a:pt x="136067" y="87656"/>
                    <a:pt x="147002" y="15888"/>
                  </a:cubicBezTo>
                  <a:cubicBezTo>
                    <a:pt x="169621" y="19342"/>
                    <a:pt x="180911" y="21184"/>
                    <a:pt x="203466" y="25159"/>
                  </a:cubicBezTo>
                  <a:cubicBezTo>
                    <a:pt x="190741" y="97511"/>
                    <a:pt x="184378" y="133680"/>
                    <a:pt x="171653" y="206032"/>
                  </a:cubicBezTo>
                  <a:cubicBezTo>
                    <a:pt x="166637" y="234595"/>
                    <a:pt x="160325" y="258788"/>
                    <a:pt x="140728" y="271297"/>
                  </a:cubicBezTo>
                  <a:cubicBezTo>
                    <a:pt x="133687" y="275818"/>
                    <a:pt x="124749" y="279022"/>
                    <a:pt x="113839" y="280579"/>
                  </a:cubicBezTo>
                  <a:cubicBezTo>
                    <a:pt x="102931" y="282137"/>
                    <a:pt x="90049" y="282048"/>
                    <a:pt x="75121" y="279984"/>
                  </a:cubicBezTo>
                  <a:cubicBezTo>
                    <a:pt x="46367" y="276009"/>
                    <a:pt x="26860" y="267246"/>
                    <a:pt x="15799" y="254737"/>
                  </a:cubicBezTo>
                  <a:cubicBezTo>
                    <a:pt x="0" y="237325"/>
                    <a:pt x="140" y="212281"/>
                    <a:pt x="3137" y="182728"/>
                  </a:cubicBezTo>
                  <a:cubicBezTo>
                    <a:pt x="10541" y="109639"/>
                    <a:pt x="14237" y="73089"/>
                    <a:pt x="21641"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45" name="Shape 46"/>
            <p:cNvSpPr/>
            <p:nvPr/>
          </p:nvSpPr>
          <p:spPr>
            <a:xfrm>
              <a:off x="1610254" y="247474"/>
              <a:ext cx="116062" cy="289571"/>
            </a:xfrm>
            <a:custGeom>
              <a:avLst/>
              <a:gdLst/>
              <a:ahLst/>
              <a:cxnLst/>
              <a:rect l="0" t="0" r="0" b="0"/>
              <a:pathLst>
                <a:path w="116062" h="289571">
                  <a:moveTo>
                    <a:pt x="52274" y="0"/>
                  </a:moveTo>
                  <a:cubicBezTo>
                    <a:pt x="76886" y="4886"/>
                    <a:pt x="92247" y="8094"/>
                    <a:pt x="112154" y="12607"/>
                  </a:cubicBezTo>
                  <a:lnTo>
                    <a:pt x="116062" y="13508"/>
                  </a:lnTo>
                  <a:lnTo>
                    <a:pt x="116062" y="60715"/>
                  </a:lnTo>
                  <a:lnTo>
                    <a:pt x="110610" y="59455"/>
                  </a:lnTo>
                  <a:cubicBezTo>
                    <a:pt x="106941" y="58620"/>
                    <a:pt x="103270" y="57798"/>
                    <a:pt x="98375" y="56705"/>
                  </a:cubicBezTo>
                  <a:cubicBezTo>
                    <a:pt x="91275" y="88671"/>
                    <a:pt x="87719" y="104661"/>
                    <a:pt x="80607" y="136627"/>
                  </a:cubicBezTo>
                  <a:cubicBezTo>
                    <a:pt x="90234" y="138773"/>
                    <a:pt x="95035" y="139865"/>
                    <a:pt x="104635" y="142100"/>
                  </a:cubicBezTo>
                  <a:lnTo>
                    <a:pt x="116062" y="143150"/>
                  </a:lnTo>
                  <a:lnTo>
                    <a:pt x="116062" y="289571"/>
                  </a:lnTo>
                  <a:lnTo>
                    <a:pt x="101092" y="285801"/>
                  </a:lnTo>
                  <a:cubicBezTo>
                    <a:pt x="98565" y="246063"/>
                    <a:pt x="97054" y="226187"/>
                    <a:pt x="93511" y="186372"/>
                  </a:cubicBezTo>
                  <a:cubicBezTo>
                    <a:pt x="84392" y="184252"/>
                    <a:pt x="79832" y="183223"/>
                    <a:pt x="70701" y="181191"/>
                  </a:cubicBezTo>
                  <a:cubicBezTo>
                    <a:pt x="62459" y="218249"/>
                    <a:pt x="58344" y="236779"/>
                    <a:pt x="50102" y="273825"/>
                  </a:cubicBezTo>
                  <a:cubicBezTo>
                    <a:pt x="30099" y="269380"/>
                    <a:pt x="20079" y="267271"/>
                    <a:pt x="0" y="263296"/>
                  </a:cubicBezTo>
                  <a:cubicBezTo>
                    <a:pt x="20904" y="157975"/>
                    <a:pt x="31369" y="105321"/>
                    <a:pt x="52274"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46" name="Shape 47"/>
            <p:cNvSpPr/>
            <p:nvPr/>
          </p:nvSpPr>
          <p:spPr>
            <a:xfrm>
              <a:off x="1726316" y="260982"/>
              <a:ext cx="101616" cy="285754"/>
            </a:xfrm>
            <a:custGeom>
              <a:avLst/>
              <a:gdLst/>
              <a:ahLst/>
              <a:cxnLst/>
              <a:rect l="0" t="0" r="0" b="0"/>
              <a:pathLst>
                <a:path w="101616" h="285754">
                  <a:moveTo>
                    <a:pt x="0" y="0"/>
                  </a:moveTo>
                  <a:lnTo>
                    <a:pt x="18024" y="4157"/>
                  </a:lnTo>
                  <a:cubicBezTo>
                    <a:pt x="86567" y="20147"/>
                    <a:pt x="101616" y="52976"/>
                    <a:pt x="86643" y="107827"/>
                  </a:cubicBezTo>
                  <a:cubicBezTo>
                    <a:pt x="77474" y="141381"/>
                    <a:pt x="61014" y="164889"/>
                    <a:pt x="29480" y="172534"/>
                  </a:cubicBezTo>
                  <a:cubicBezTo>
                    <a:pt x="33125" y="217886"/>
                    <a:pt x="34599" y="240530"/>
                    <a:pt x="36885" y="285754"/>
                  </a:cubicBezTo>
                  <a:cubicBezTo>
                    <a:pt x="26540" y="282935"/>
                    <a:pt x="18774" y="280852"/>
                    <a:pt x="10995" y="278833"/>
                  </a:cubicBezTo>
                  <a:lnTo>
                    <a:pt x="0" y="276063"/>
                  </a:lnTo>
                  <a:lnTo>
                    <a:pt x="0" y="129642"/>
                  </a:lnTo>
                  <a:lnTo>
                    <a:pt x="5570" y="130153"/>
                  </a:lnTo>
                  <a:cubicBezTo>
                    <a:pt x="20006" y="128640"/>
                    <a:pt x="27318" y="117803"/>
                    <a:pt x="32566" y="96715"/>
                  </a:cubicBezTo>
                  <a:cubicBezTo>
                    <a:pt x="39742" y="67886"/>
                    <a:pt x="34408" y="55211"/>
                    <a:pt x="6772" y="48772"/>
                  </a:cubicBezTo>
                  <a:lnTo>
                    <a:pt x="0" y="47207"/>
                  </a:lnTo>
                  <a:lnTo>
                    <a:pt x="0" y="0"/>
                  </a:ln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47" name="Shape 48"/>
            <p:cNvSpPr/>
            <p:nvPr/>
          </p:nvSpPr>
          <p:spPr>
            <a:xfrm>
              <a:off x="1807287" y="301747"/>
              <a:ext cx="222377" cy="300456"/>
            </a:xfrm>
            <a:custGeom>
              <a:avLst/>
              <a:gdLst/>
              <a:ahLst/>
              <a:cxnLst/>
              <a:rect l="0" t="0" r="0" b="0"/>
              <a:pathLst>
                <a:path w="222377" h="300456">
                  <a:moveTo>
                    <a:pt x="75857" y="0"/>
                  </a:moveTo>
                  <a:cubicBezTo>
                    <a:pt x="134900" y="17399"/>
                    <a:pt x="164224" y="27025"/>
                    <a:pt x="222377" y="48120"/>
                  </a:cubicBezTo>
                  <a:cubicBezTo>
                    <a:pt x="215951" y="65824"/>
                    <a:pt x="212738" y="74676"/>
                    <a:pt x="206311" y="92392"/>
                  </a:cubicBezTo>
                  <a:cubicBezTo>
                    <a:pt x="171082" y="79604"/>
                    <a:pt x="153378" y="73571"/>
                    <a:pt x="117793" y="62166"/>
                  </a:cubicBezTo>
                  <a:cubicBezTo>
                    <a:pt x="110236" y="85763"/>
                    <a:pt x="106464" y="97561"/>
                    <a:pt x="98896" y="121158"/>
                  </a:cubicBezTo>
                  <a:cubicBezTo>
                    <a:pt x="132042" y="131788"/>
                    <a:pt x="148552" y="137401"/>
                    <a:pt x="181394" y="149251"/>
                  </a:cubicBezTo>
                  <a:cubicBezTo>
                    <a:pt x="175044" y="166840"/>
                    <a:pt x="171869" y="175628"/>
                    <a:pt x="165532" y="193205"/>
                  </a:cubicBezTo>
                  <a:cubicBezTo>
                    <a:pt x="133325" y="181585"/>
                    <a:pt x="117145" y="176073"/>
                    <a:pt x="84646" y="165659"/>
                  </a:cubicBezTo>
                  <a:cubicBezTo>
                    <a:pt x="76518" y="191046"/>
                    <a:pt x="72441" y="203746"/>
                    <a:pt x="64313" y="229133"/>
                  </a:cubicBezTo>
                  <a:cubicBezTo>
                    <a:pt x="97358" y="239725"/>
                    <a:pt x="113805" y="245339"/>
                    <a:pt x="146533" y="257213"/>
                  </a:cubicBezTo>
                  <a:cubicBezTo>
                    <a:pt x="140246" y="274510"/>
                    <a:pt x="137109" y="283159"/>
                    <a:pt x="130835" y="300456"/>
                  </a:cubicBezTo>
                  <a:cubicBezTo>
                    <a:pt x="78918" y="281622"/>
                    <a:pt x="52718" y="273024"/>
                    <a:pt x="0" y="257492"/>
                  </a:cubicBezTo>
                  <a:cubicBezTo>
                    <a:pt x="30341" y="154496"/>
                    <a:pt x="45517" y="102997"/>
                    <a:pt x="75857"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48" name="Shape 49"/>
            <p:cNvSpPr/>
            <p:nvPr/>
          </p:nvSpPr>
          <p:spPr>
            <a:xfrm>
              <a:off x="1980602" y="367669"/>
              <a:ext cx="141257" cy="310604"/>
            </a:xfrm>
            <a:custGeom>
              <a:avLst/>
              <a:gdLst/>
              <a:ahLst/>
              <a:cxnLst/>
              <a:rect l="0" t="0" r="0" b="0"/>
              <a:pathLst>
                <a:path w="141257" h="310604">
                  <a:moveTo>
                    <a:pt x="96621" y="0"/>
                  </a:moveTo>
                  <a:cubicBezTo>
                    <a:pt x="112414" y="6096"/>
                    <a:pt x="124240" y="10735"/>
                    <a:pt x="136028" y="15511"/>
                  </a:cubicBezTo>
                  <a:lnTo>
                    <a:pt x="141257" y="17664"/>
                  </a:lnTo>
                  <a:lnTo>
                    <a:pt x="141257" y="67484"/>
                  </a:lnTo>
                  <a:lnTo>
                    <a:pt x="132982" y="64046"/>
                  </a:lnTo>
                  <a:cubicBezTo>
                    <a:pt x="120497" y="94323"/>
                    <a:pt x="114249" y="109461"/>
                    <a:pt x="101752" y="139725"/>
                  </a:cubicBezTo>
                  <a:cubicBezTo>
                    <a:pt x="110985" y="143535"/>
                    <a:pt x="115595" y="145466"/>
                    <a:pt x="124790" y="149377"/>
                  </a:cubicBezTo>
                  <a:lnTo>
                    <a:pt x="141257" y="153872"/>
                  </a:lnTo>
                  <a:lnTo>
                    <a:pt x="141257" y="310604"/>
                  </a:lnTo>
                  <a:lnTo>
                    <a:pt x="121793" y="301569"/>
                  </a:lnTo>
                  <a:cubicBezTo>
                    <a:pt x="114370" y="298190"/>
                    <a:pt x="106928" y="294875"/>
                    <a:pt x="96989" y="290500"/>
                  </a:cubicBezTo>
                  <a:cubicBezTo>
                    <a:pt x="101168" y="250850"/>
                    <a:pt x="103022" y="230975"/>
                    <a:pt x="106210" y="191084"/>
                  </a:cubicBezTo>
                  <a:cubicBezTo>
                    <a:pt x="97485" y="187376"/>
                    <a:pt x="93104" y="185547"/>
                    <a:pt x="84341" y="181927"/>
                  </a:cubicBezTo>
                  <a:cubicBezTo>
                    <a:pt x="69862" y="217017"/>
                    <a:pt x="62623" y="234569"/>
                    <a:pt x="48146" y="269659"/>
                  </a:cubicBezTo>
                  <a:cubicBezTo>
                    <a:pt x="28956" y="261734"/>
                    <a:pt x="19317" y="257886"/>
                    <a:pt x="0" y="250431"/>
                  </a:cubicBezTo>
                  <a:cubicBezTo>
                    <a:pt x="38646" y="150266"/>
                    <a:pt x="57976" y="100165"/>
                    <a:pt x="96621"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49" name="Shape 50"/>
            <p:cNvSpPr/>
            <p:nvPr/>
          </p:nvSpPr>
          <p:spPr>
            <a:xfrm>
              <a:off x="2121860" y="385333"/>
              <a:ext cx="109123" cy="295365"/>
            </a:xfrm>
            <a:custGeom>
              <a:avLst/>
              <a:gdLst/>
              <a:ahLst/>
              <a:cxnLst/>
              <a:rect l="0" t="0" r="0" b="0"/>
              <a:pathLst>
                <a:path w="109123" h="295365">
                  <a:moveTo>
                    <a:pt x="0" y="0"/>
                  </a:moveTo>
                  <a:lnTo>
                    <a:pt x="12912" y="5316"/>
                  </a:lnTo>
                  <a:cubicBezTo>
                    <a:pt x="19277" y="7972"/>
                    <a:pt x="26122" y="10863"/>
                    <a:pt x="33939" y="14188"/>
                  </a:cubicBezTo>
                  <a:cubicBezTo>
                    <a:pt x="99598" y="42115"/>
                    <a:pt x="109123" y="77230"/>
                    <a:pt x="84917" y="128678"/>
                  </a:cubicBezTo>
                  <a:cubicBezTo>
                    <a:pt x="70109" y="160149"/>
                    <a:pt x="49700" y="180392"/>
                    <a:pt x="16934" y="182323"/>
                  </a:cubicBezTo>
                  <a:cubicBezTo>
                    <a:pt x="12908" y="227712"/>
                    <a:pt x="10571" y="250331"/>
                    <a:pt x="5224" y="295365"/>
                  </a:cubicBezTo>
                  <a:lnTo>
                    <a:pt x="0" y="292940"/>
                  </a:lnTo>
                  <a:lnTo>
                    <a:pt x="0" y="136208"/>
                  </a:lnTo>
                  <a:lnTo>
                    <a:pt x="225" y="136270"/>
                  </a:lnTo>
                  <a:cubicBezTo>
                    <a:pt x="14883" y="137342"/>
                    <a:pt x="24017" y="127957"/>
                    <a:pt x="32809" y="108079"/>
                  </a:cubicBezTo>
                  <a:cubicBezTo>
                    <a:pt x="44836" y="80913"/>
                    <a:pt x="41648" y="67451"/>
                    <a:pt x="15169" y="56199"/>
                  </a:cubicBezTo>
                  <a:cubicBezTo>
                    <a:pt x="10489" y="54211"/>
                    <a:pt x="6977" y="52729"/>
                    <a:pt x="3461" y="51257"/>
                  </a:cubicBezTo>
                  <a:lnTo>
                    <a:pt x="0" y="49820"/>
                  </a:lnTo>
                  <a:lnTo>
                    <a:pt x="0" y="0"/>
                  </a:ln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50" name="Shape 51"/>
            <p:cNvSpPr/>
            <p:nvPr/>
          </p:nvSpPr>
          <p:spPr>
            <a:xfrm>
              <a:off x="290646" y="877338"/>
              <a:ext cx="1796288" cy="1641069"/>
            </a:xfrm>
            <a:custGeom>
              <a:avLst/>
              <a:gdLst/>
              <a:ahLst/>
              <a:cxnLst/>
              <a:rect l="0" t="0" r="0" b="0"/>
              <a:pathLst>
                <a:path w="1796288" h="1641069">
                  <a:moveTo>
                    <a:pt x="24143" y="0"/>
                  </a:moveTo>
                  <a:cubicBezTo>
                    <a:pt x="406006" y="380759"/>
                    <a:pt x="766674" y="396507"/>
                    <a:pt x="766674" y="396507"/>
                  </a:cubicBezTo>
                  <a:cubicBezTo>
                    <a:pt x="753161" y="390792"/>
                    <a:pt x="725500" y="373075"/>
                    <a:pt x="717093" y="364490"/>
                  </a:cubicBezTo>
                  <a:cubicBezTo>
                    <a:pt x="709676" y="356921"/>
                    <a:pt x="711264" y="344703"/>
                    <a:pt x="720077" y="338811"/>
                  </a:cubicBezTo>
                  <a:cubicBezTo>
                    <a:pt x="759955" y="312090"/>
                    <a:pt x="767982" y="236690"/>
                    <a:pt x="799935" y="176670"/>
                  </a:cubicBezTo>
                  <a:cubicBezTo>
                    <a:pt x="817067" y="144488"/>
                    <a:pt x="845198" y="112471"/>
                    <a:pt x="898144" y="112471"/>
                  </a:cubicBezTo>
                  <a:cubicBezTo>
                    <a:pt x="951090" y="112471"/>
                    <a:pt x="979221" y="144488"/>
                    <a:pt x="996353" y="176670"/>
                  </a:cubicBezTo>
                  <a:cubicBezTo>
                    <a:pt x="1028306" y="236690"/>
                    <a:pt x="1036333" y="312090"/>
                    <a:pt x="1076211" y="338811"/>
                  </a:cubicBezTo>
                  <a:cubicBezTo>
                    <a:pt x="1085025" y="344703"/>
                    <a:pt x="1086612" y="356921"/>
                    <a:pt x="1079195" y="364490"/>
                  </a:cubicBezTo>
                  <a:cubicBezTo>
                    <a:pt x="1070788" y="373075"/>
                    <a:pt x="1043127" y="390792"/>
                    <a:pt x="1029614" y="396507"/>
                  </a:cubicBezTo>
                  <a:cubicBezTo>
                    <a:pt x="1029614" y="396507"/>
                    <a:pt x="1390282" y="380759"/>
                    <a:pt x="1772145" y="0"/>
                  </a:cubicBezTo>
                  <a:cubicBezTo>
                    <a:pt x="1772145" y="0"/>
                    <a:pt x="1796288" y="217272"/>
                    <a:pt x="1637182" y="253479"/>
                  </a:cubicBezTo>
                  <a:lnTo>
                    <a:pt x="1637182" y="560718"/>
                  </a:lnTo>
                  <a:lnTo>
                    <a:pt x="1094016" y="560718"/>
                  </a:lnTo>
                  <a:cubicBezTo>
                    <a:pt x="1094016" y="560718"/>
                    <a:pt x="1200455" y="1102906"/>
                    <a:pt x="1200455" y="1499032"/>
                  </a:cubicBezTo>
                  <a:lnTo>
                    <a:pt x="884568" y="1641069"/>
                  </a:lnTo>
                  <a:lnTo>
                    <a:pt x="595833" y="1499032"/>
                  </a:lnTo>
                  <a:cubicBezTo>
                    <a:pt x="595833" y="1102906"/>
                    <a:pt x="702272" y="560718"/>
                    <a:pt x="702272" y="560718"/>
                  </a:cubicBezTo>
                  <a:lnTo>
                    <a:pt x="159106" y="560718"/>
                  </a:lnTo>
                  <a:lnTo>
                    <a:pt x="159106" y="253479"/>
                  </a:lnTo>
                  <a:cubicBezTo>
                    <a:pt x="0" y="217272"/>
                    <a:pt x="24143" y="0"/>
                    <a:pt x="24143" y="0"/>
                  </a:cubicBezTo>
                  <a:close/>
                </a:path>
              </a:pathLst>
            </a:custGeom>
            <a:ln w="0" cap="flat">
              <a:miter lim="127000"/>
            </a:ln>
          </p:spPr>
          <p:style>
            <a:lnRef idx="0">
              <a:srgbClr val="000000">
                <a:alpha val="0"/>
              </a:srgbClr>
            </a:lnRef>
            <a:fillRef idx="1">
              <a:srgbClr val="FBD03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51" name="Shape 52"/>
            <p:cNvSpPr/>
            <p:nvPr/>
          </p:nvSpPr>
          <p:spPr>
            <a:xfrm>
              <a:off x="382953" y="1973730"/>
              <a:ext cx="1611668" cy="590766"/>
            </a:xfrm>
            <a:custGeom>
              <a:avLst/>
              <a:gdLst/>
              <a:ahLst/>
              <a:cxnLst/>
              <a:rect l="0" t="0" r="0" b="0"/>
              <a:pathLst>
                <a:path w="1611668" h="590766">
                  <a:moveTo>
                    <a:pt x="126810" y="0"/>
                  </a:moveTo>
                  <a:cubicBezTo>
                    <a:pt x="421488" y="0"/>
                    <a:pt x="805815" y="355130"/>
                    <a:pt x="805815" y="355130"/>
                  </a:cubicBezTo>
                  <a:cubicBezTo>
                    <a:pt x="805815" y="355130"/>
                    <a:pt x="1191920" y="0"/>
                    <a:pt x="1484859" y="0"/>
                  </a:cubicBezTo>
                  <a:lnTo>
                    <a:pt x="1611668" y="255931"/>
                  </a:lnTo>
                  <a:cubicBezTo>
                    <a:pt x="1611668" y="255931"/>
                    <a:pt x="1003288" y="393471"/>
                    <a:pt x="805917" y="590614"/>
                  </a:cubicBezTo>
                  <a:lnTo>
                    <a:pt x="805917" y="590766"/>
                  </a:lnTo>
                  <a:cubicBezTo>
                    <a:pt x="805891" y="590741"/>
                    <a:pt x="805866" y="590715"/>
                    <a:pt x="805840" y="590690"/>
                  </a:cubicBezTo>
                  <a:cubicBezTo>
                    <a:pt x="805815" y="590715"/>
                    <a:pt x="805777" y="590741"/>
                    <a:pt x="805752" y="590766"/>
                  </a:cubicBezTo>
                  <a:lnTo>
                    <a:pt x="805752" y="590614"/>
                  </a:lnTo>
                  <a:cubicBezTo>
                    <a:pt x="608381" y="393471"/>
                    <a:pt x="0" y="255931"/>
                    <a:pt x="0" y="255931"/>
                  </a:cubicBezTo>
                  <a:lnTo>
                    <a:pt x="126810" y="0"/>
                  </a:lnTo>
                  <a:close/>
                </a:path>
              </a:pathLst>
            </a:custGeom>
            <a:ln w="0" cap="flat">
              <a:miter lim="127000"/>
            </a:ln>
          </p:spPr>
          <p:style>
            <a:lnRef idx="0">
              <a:srgbClr val="000000">
                <a:alpha val="0"/>
              </a:srgbClr>
            </a:lnRef>
            <a:fillRef idx="1">
              <a:srgbClr val="FBD03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52" name="Shape 53"/>
            <p:cNvSpPr/>
            <p:nvPr/>
          </p:nvSpPr>
          <p:spPr>
            <a:xfrm>
              <a:off x="535647" y="1532987"/>
              <a:ext cx="331013" cy="589826"/>
            </a:xfrm>
            <a:custGeom>
              <a:avLst/>
              <a:gdLst/>
              <a:ahLst/>
              <a:cxnLst/>
              <a:rect l="0" t="0" r="0" b="0"/>
              <a:pathLst>
                <a:path w="331013" h="589826">
                  <a:moveTo>
                    <a:pt x="261887" y="1765"/>
                  </a:moveTo>
                  <a:cubicBezTo>
                    <a:pt x="331013" y="3530"/>
                    <a:pt x="291249" y="111849"/>
                    <a:pt x="271768" y="135394"/>
                  </a:cubicBezTo>
                  <a:cubicBezTo>
                    <a:pt x="252057" y="159207"/>
                    <a:pt x="295745" y="191770"/>
                    <a:pt x="295745" y="191770"/>
                  </a:cubicBezTo>
                  <a:cubicBezTo>
                    <a:pt x="275324" y="295618"/>
                    <a:pt x="256324" y="423634"/>
                    <a:pt x="251130" y="557682"/>
                  </a:cubicBezTo>
                  <a:cubicBezTo>
                    <a:pt x="250812" y="565950"/>
                    <a:pt x="250063" y="574700"/>
                    <a:pt x="241579" y="582320"/>
                  </a:cubicBezTo>
                  <a:cubicBezTo>
                    <a:pt x="241579" y="582320"/>
                    <a:pt x="228943" y="589826"/>
                    <a:pt x="213500" y="581596"/>
                  </a:cubicBezTo>
                  <a:cubicBezTo>
                    <a:pt x="179667" y="563588"/>
                    <a:pt x="164668" y="473468"/>
                    <a:pt x="138887" y="472808"/>
                  </a:cubicBezTo>
                  <a:cubicBezTo>
                    <a:pt x="113106" y="472148"/>
                    <a:pt x="67120" y="563601"/>
                    <a:pt x="39738" y="581939"/>
                  </a:cubicBezTo>
                  <a:cubicBezTo>
                    <a:pt x="32353" y="586886"/>
                    <a:pt x="25524" y="589798"/>
                    <a:pt x="20087" y="589219"/>
                  </a:cubicBezTo>
                  <a:cubicBezTo>
                    <a:pt x="3777" y="587482"/>
                    <a:pt x="0" y="554323"/>
                    <a:pt x="31356" y="450405"/>
                  </a:cubicBezTo>
                  <a:cubicBezTo>
                    <a:pt x="111900" y="183426"/>
                    <a:pt x="189154" y="212915"/>
                    <a:pt x="170168" y="162776"/>
                  </a:cubicBezTo>
                  <a:cubicBezTo>
                    <a:pt x="130467" y="57976"/>
                    <a:pt x="192761" y="0"/>
                    <a:pt x="261887" y="1765"/>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53" name="Shape 54"/>
            <p:cNvSpPr/>
            <p:nvPr/>
          </p:nvSpPr>
          <p:spPr>
            <a:xfrm>
              <a:off x="1510922" y="1532987"/>
              <a:ext cx="331012" cy="589826"/>
            </a:xfrm>
            <a:custGeom>
              <a:avLst/>
              <a:gdLst/>
              <a:ahLst/>
              <a:cxnLst/>
              <a:rect l="0" t="0" r="0" b="0"/>
              <a:pathLst>
                <a:path w="331012" h="589826">
                  <a:moveTo>
                    <a:pt x="69126" y="1765"/>
                  </a:moveTo>
                  <a:cubicBezTo>
                    <a:pt x="138252" y="0"/>
                    <a:pt x="200546" y="57976"/>
                    <a:pt x="160845" y="162776"/>
                  </a:cubicBezTo>
                  <a:cubicBezTo>
                    <a:pt x="141859" y="212915"/>
                    <a:pt x="219113" y="183426"/>
                    <a:pt x="299656" y="450405"/>
                  </a:cubicBezTo>
                  <a:cubicBezTo>
                    <a:pt x="331012" y="554323"/>
                    <a:pt x="327236" y="587482"/>
                    <a:pt x="310926" y="589219"/>
                  </a:cubicBezTo>
                  <a:cubicBezTo>
                    <a:pt x="305489" y="589798"/>
                    <a:pt x="298659" y="586886"/>
                    <a:pt x="291274" y="581939"/>
                  </a:cubicBezTo>
                  <a:cubicBezTo>
                    <a:pt x="263893" y="563601"/>
                    <a:pt x="217907" y="472148"/>
                    <a:pt x="192125" y="472808"/>
                  </a:cubicBezTo>
                  <a:cubicBezTo>
                    <a:pt x="166345" y="473468"/>
                    <a:pt x="151346" y="563588"/>
                    <a:pt x="117513" y="581596"/>
                  </a:cubicBezTo>
                  <a:cubicBezTo>
                    <a:pt x="102070" y="589826"/>
                    <a:pt x="89433" y="582320"/>
                    <a:pt x="89433" y="582320"/>
                  </a:cubicBezTo>
                  <a:cubicBezTo>
                    <a:pt x="80949" y="574700"/>
                    <a:pt x="80201" y="565950"/>
                    <a:pt x="79883" y="557682"/>
                  </a:cubicBezTo>
                  <a:cubicBezTo>
                    <a:pt x="74688" y="423634"/>
                    <a:pt x="55690" y="295618"/>
                    <a:pt x="35268" y="191770"/>
                  </a:cubicBezTo>
                  <a:cubicBezTo>
                    <a:pt x="35268" y="191770"/>
                    <a:pt x="78956" y="159207"/>
                    <a:pt x="59245" y="135394"/>
                  </a:cubicBezTo>
                  <a:cubicBezTo>
                    <a:pt x="39763" y="111849"/>
                    <a:pt x="0" y="3530"/>
                    <a:pt x="69126" y="1765"/>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54" name="Shape 55"/>
            <p:cNvSpPr/>
            <p:nvPr/>
          </p:nvSpPr>
          <p:spPr>
            <a:xfrm>
              <a:off x="454062" y="1620517"/>
              <a:ext cx="1469453" cy="239484"/>
            </a:xfrm>
            <a:custGeom>
              <a:avLst/>
              <a:gdLst/>
              <a:ahLst/>
              <a:cxnLst/>
              <a:rect l="0" t="0" r="0" b="0"/>
              <a:pathLst>
                <a:path w="1469453" h="239484">
                  <a:moveTo>
                    <a:pt x="734479" y="0"/>
                  </a:moveTo>
                  <a:cubicBezTo>
                    <a:pt x="1178332" y="0"/>
                    <a:pt x="1469453" y="208331"/>
                    <a:pt x="1469453" y="208331"/>
                  </a:cubicBezTo>
                  <a:lnTo>
                    <a:pt x="1469453" y="239484"/>
                  </a:lnTo>
                  <a:cubicBezTo>
                    <a:pt x="1275106" y="154318"/>
                    <a:pt x="1004913" y="104622"/>
                    <a:pt x="734733" y="104622"/>
                  </a:cubicBezTo>
                  <a:cubicBezTo>
                    <a:pt x="464541" y="104622"/>
                    <a:pt x="194348" y="154318"/>
                    <a:pt x="0" y="239484"/>
                  </a:cubicBezTo>
                  <a:lnTo>
                    <a:pt x="0" y="208331"/>
                  </a:lnTo>
                  <a:cubicBezTo>
                    <a:pt x="0" y="208331"/>
                    <a:pt x="290614" y="0"/>
                    <a:pt x="734479"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55" name="Shape 56"/>
            <p:cNvSpPr/>
            <p:nvPr/>
          </p:nvSpPr>
          <p:spPr>
            <a:xfrm>
              <a:off x="1043356" y="1456036"/>
              <a:ext cx="290754" cy="778586"/>
            </a:xfrm>
            <a:custGeom>
              <a:avLst/>
              <a:gdLst/>
              <a:ahLst/>
              <a:cxnLst/>
              <a:rect l="0" t="0" r="0" b="0"/>
              <a:pathLst>
                <a:path w="290754" h="778586">
                  <a:moveTo>
                    <a:pt x="145440" y="0"/>
                  </a:moveTo>
                  <a:cubicBezTo>
                    <a:pt x="229476" y="0"/>
                    <a:pt x="231330" y="75146"/>
                    <a:pt x="231330" y="80366"/>
                  </a:cubicBezTo>
                  <a:cubicBezTo>
                    <a:pt x="231330" y="140234"/>
                    <a:pt x="200952" y="145923"/>
                    <a:pt x="200952" y="165583"/>
                  </a:cubicBezTo>
                  <a:cubicBezTo>
                    <a:pt x="200952" y="165583"/>
                    <a:pt x="228117" y="186741"/>
                    <a:pt x="243218" y="222936"/>
                  </a:cubicBezTo>
                  <a:cubicBezTo>
                    <a:pt x="246647" y="231153"/>
                    <a:pt x="249542" y="238519"/>
                    <a:pt x="252057" y="245478"/>
                  </a:cubicBezTo>
                  <a:cubicBezTo>
                    <a:pt x="269049" y="342646"/>
                    <a:pt x="283616" y="589458"/>
                    <a:pt x="289789" y="716915"/>
                  </a:cubicBezTo>
                  <a:cubicBezTo>
                    <a:pt x="290754" y="736702"/>
                    <a:pt x="289319" y="751358"/>
                    <a:pt x="286969" y="762102"/>
                  </a:cubicBezTo>
                  <a:cubicBezTo>
                    <a:pt x="284200" y="774776"/>
                    <a:pt x="268097" y="778586"/>
                    <a:pt x="259829" y="768591"/>
                  </a:cubicBezTo>
                  <a:cubicBezTo>
                    <a:pt x="228498" y="730733"/>
                    <a:pt x="166281" y="643446"/>
                    <a:pt x="145440" y="643446"/>
                  </a:cubicBezTo>
                  <a:cubicBezTo>
                    <a:pt x="124549" y="643446"/>
                    <a:pt x="62039" y="731101"/>
                    <a:pt x="30747" y="768833"/>
                  </a:cubicBezTo>
                  <a:cubicBezTo>
                    <a:pt x="26644" y="773780"/>
                    <a:pt x="20619" y="775307"/>
                    <a:pt x="15270" y="774029"/>
                  </a:cubicBezTo>
                  <a:cubicBezTo>
                    <a:pt x="9921" y="772751"/>
                    <a:pt x="5251" y="768668"/>
                    <a:pt x="3861" y="762394"/>
                  </a:cubicBezTo>
                  <a:cubicBezTo>
                    <a:pt x="1473" y="751624"/>
                    <a:pt x="0" y="736892"/>
                    <a:pt x="965" y="716915"/>
                  </a:cubicBezTo>
                  <a:cubicBezTo>
                    <a:pt x="7137" y="589458"/>
                    <a:pt x="21717" y="342646"/>
                    <a:pt x="38697" y="245478"/>
                  </a:cubicBezTo>
                  <a:cubicBezTo>
                    <a:pt x="41224" y="238519"/>
                    <a:pt x="44107" y="231153"/>
                    <a:pt x="47536" y="222936"/>
                  </a:cubicBezTo>
                  <a:cubicBezTo>
                    <a:pt x="62649" y="186741"/>
                    <a:pt x="89801" y="165583"/>
                    <a:pt x="89801" y="165583"/>
                  </a:cubicBezTo>
                  <a:cubicBezTo>
                    <a:pt x="89801" y="145923"/>
                    <a:pt x="59423" y="140234"/>
                    <a:pt x="59423" y="80366"/>
                  </a:cubicBezTo>
                  <a:cubicBezTo>
                    <a:pt x="59423" y="75146"/>
                    <a:pt x="61392" y="0"/>
                    <a:pt x="145440"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56" name="Shape 57"/>
            <p:cNvSpPr/>
            <p:nvPr/>
          </p:nvSpPr>
          <p:spPr>
            <a:xfrm>
              <a:off x="388525" y="2154976"/>
              <a:ext cx="726148" cy="300381"/>
            </a:xfrm>
            <a:custGeom>
              <a:avLst/>
              <a:gdLst/>
              <a:ahLst/>
              <a:cxnLst/>
              <a:rect l="0" t="0" r="0" b="0"/>
              <a:pathLst>
                <a:path w="726148" h="300381">
                  <a:moveTo>
                    <a:pt x="17628" y="1105"/>
                  </a:moveTo>
                  <a:cubicBezTo>
                    <a:pt x="435559" y="41275"/>
                    <a:pt x="666115" y="241059"/>
                    <a:pt x="726148" y="300381"/>
                  </a:cubicBezTo>
                  <a:cubicBezTo>
                    <a:pt x="497637" y="145910"/>
                    <a:pt x="54178" y="39256"/>
                    <a:pt x="0" y="26607"/>
                  </a:cubicBezTo>
                  <a:cubicBezTo>
                    <a:pt x="1625" y="10859"/>
                    <a:pt x="6045" y="0"/>
                    <a:pt x="17628" y="1105"/>
                  </a:cubicBezTo>
                  <a:close/>
                </a:path>
              </a:pathLst>
            </a:custGeom>
            <a:ln w="0" cap="flat">
              <a:miter lim="127000"/>
            </a:ln>
          </p:spPr>
          <p:style>
            <a:lnRef idx="0">
              <a:srgbClr val="000000">
                <a:alpha val="0"/>
              </a:srgbClr>
            </a:lnRef>
            <a:fillRef idx="1">
              <a:srgbClr val="004996"/>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57" name="Shape 58"/>
            <p:cNvSpPr/>
            <p:nvPr/>
          </p:nvSpPr>
          <p:spPr>
            <a:xfrm>
              <a:off x="1263069" y="2154976"/>
              <a:ext cx="726148" cy="300381"/>
            </a:xfrm>
            <a:custGeom>
              <a:avLst/>
              <a:gdLst/>
              <a:ahLst/>
              <a:cxnLst/>
              <a:rect l="0" t="0" r="0" b="0"/>
              <a:pathLst>
                <a:path w="726148" h="300381">
                  <a:moveTo>
                    <a:pt x="708520" y="1105"/>
                  </a:moveTo>
                  <a:cubicBezTo>
                    <a:pt x="720103" y="0"/>
                    <a:pt x="724522" y="10859"/>
                    <a:pt x="726148" y="26607"/>
                  </a:cubicBezTo>
                  <a:cubicBezTo>
                    <a:pt x="671970" y="39256"/>
                    <a:pt x="228524" y="145910"/>
                    <a:pt x="0" y="300381"/>
                  </a:cubicBezTo>
                  <a:cubicBezTo>
                    <a:pt x="60033" y="241059"/>
                    <a:pt x="290588" y="41275"/>
                    <a:pt x="708520" y="1105"/>
                  </a:cubicBezTo>
                  <a:close/>
                </a:path>
              </a:pathLst>
            </a:custGeom>
            <a:ln w="0" cap="flat">
              <a:miter lim="127000"/>
            </a:ln>
          </p:spPr>
          <p:style>
            <a:lnRef idx="0">
              <a:srgbClr val="000000">
                <a:alpha val="0"/>
              </a:srgbClr>
            </a:lnRef>
            <a:fillRef idx="1">
              <a:srgbClr val="004996"/>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58" name="Shape 391"/>
            <p:cNvSpPr/>
            <p:nvPr/>
          </p:nvSpPr>
          <p:spPr>
            <a:xfrm>
              <a:off x="1114673" y="2527398"/>
              <a:ext cx="148399" cy="88557"/>
            </a:xfrm>
            <a:custGeom>
              <a:avLst/>
              <a:gdLst/>
              <a:ahLst/>
              <a:cxnLst/>
              <a:rect l="0" t="0" r="0" b="0"/>
              <a:pathLst>
                <a:path w="148399" h="88557">
                  <a:moveTo>
                    <a:pt x="0" y="0"/>
                  </a:moveTo>
                  <a:lnTo>
                    <a:pt x="148399" y="0"/>
                  </a:lnTo>
                  <a:lnTo>
                    <a:pt x="148399" y="88557"/>
                  </a:lnTo>
                  <a:lnTo>
                    <a:pt x="0" y="88557"/>
                  </a:lnTo>
                  <a:lnTo>
                    <a:pt x="0" y="0"/>
                  </a:lnTo>
                </a:path>
              </a:pathLst>
            </a:custGeom>
            <a:ln w="0" cap="flat">
              <a:miter lim="127000"/>
            </a:ln>
          </p:spPr>
          <p:style>
            <a:lnRef idx="0">
              <a:srgbClr val="000000">
                <a:alpha val="0"/>
              </a:srgbClr>
            </a:lnRef>
            <a:fillRef idx="1">
              <a:srgbClr val="004996"/>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grpSp>
      <p:sp>
        <p:nvSpPr>
          <p:cNvPr id="3" name="TextBox 2"/>
          <p:cNvSpPr txBox="1"/>
          <p:nvPr/>
        </p:nvSpPr>
        <p:spPr>
          <a:xfrm>
            <a:off x="3052497" y="6207254"/>
            <a:ext cx="8758843"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212745"/>
                </a:solidFill>
                <a:effectLst/>
                <a:uLnTx/>
                <a:uFillTx/>
                <a:latin typeface="Arial Black" panose="020B0A04020102020204" pitchFamily="34" charset="0"/>
                <a:ea typeface="+mn-ea"/>
                <a:cs typeface="Andalus"/>
              </a:rPr>
              <a:t>Minnesota Conference Adventurer Club Ministry</a:t>
            </a:r>
          </a:p>
        </p:txBody>
      </p:sp>
    </p:spTree>
    <p:extLst>
      <p:ext uri="{BB962C8B-B14F-4D97-AF65-F5344CB8AC3E}">
        <p14:creationId xmlns:p14="http://schemas.microsoft.com/office/powerpoint/2010/main" val="3366509089"/>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en-US" dirty="0"/>
            </a:br>
            <a:br>
              <a:rPr lang="en-US" dirty="0"/>
            </a:br>
            <a:br>
              <a:rPr lang="en-US" dirty="0"/>
            </a:br>
            <a:br>
              <a:rPr lang="en-US" dirty="0"/>
            </a:br>
            <a:br>
              <a:rPr lang="en-US" dirty="0"/>
            </a:br>
            <a:endParaRPr lang="en-US" dirty="0"/>
          </a:p>
        </p:txBody>
      </p:sp>
      <p:sp>
        <p:nvSpPr>
          <p:cNvPr id="3" name="Content Placeholder 2"/>
          <p:cNvSpPr>
            <a:spLocks noGrp="1"/>
          </p:cNvSpPr>
          <p:nvPr>
            <p:ph idx="1"/>
          </p:nvPr>
        </p:nvSpPr>
        <p:spPr>
          <a:xfrm>
            <a:off x="620711" y="456898"/>
            <a:ext cx="6296923" cy="5715302"/>
          </a:xfrm>
        </p:spPr>
        <p:txBody>
          <a:bodyPr>
            <a:normAutofit fontScale="92500"/>
          </a:bodyPr>
          <a:lstStyle/>
          <a:p>
            <a:pPr marL="0" indent="0">
              <a:buNone/>
            </a:pPr>
            <a:r>
              <a:rPr lang="en-US" sz="4800" b="1" dirty="0">
                <a:latin typeface="Narkisim" panose="020E0502050101010101" pitchFamily="34" charset="-79"/>
                <a:cs typeface="Narkisim" panose="020E0502050101010101" pitchFamily="34" charset="-79"/>
              </a:rPr>
              <a:t>One hundred years from now it will not matter what my bank account was, the sort of house I lived in, or the kind of car I drove, but…… the world MAY be different because I was important in the life of a child   			       </a:t>
            </a:r>
            <a:r>
              <a:rPr lang="en-US" sz="1900" b="1" dirty="0">
                <a:latin typeface="Narkisim" panose="020E0502050101010101" pitchFamily="34" charset="-79"/>
                <a:cs typeface="Narkisim" panose="020E0502050101010101" pitchFamily="34" charset="-79"/>
              </a:rPr>
              <a:t>Forest Witcraft</a:t>
            </a:r>
          </a:p>
        </p:txBody>
      </p:sp>
      <p:sp>
        <p:nvSpPr>
          <p:cNvPr id="4" name="Footer Placeholder 3"/>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1" i="0" u="none" strike="noStrike" kern="1200" cap="none" spc="0" normalizeH="0" baseline="0" noProof="0" dirty="0">
                <a:ln>
                  <a:noFill/>
                </a:ln>
                <a:solidFill>
                  <a:srgbClr val="212745">
                    <a:lumMod val="90000"/>
                    <a:lumOff val="10000"/>
                  </a:srgbClr>
                </a:solidFill>
                <a:effectLst/>
                <a:uLnTx/>
                <a:uFillTx/>
                <a:latin typeface="Times New Roman"/>
                <a:ea typeface="+mn-ea"/>
                <a:cs typeface="+mn-cs"/>
              </a:rPr>
              <a:t>Minnesota Conference Adventurer Ministry</a:t>
            </a:r>
          </a:p>
        </p:txBody>
      </p:sp>
      <p:sp>
        <p:nvSpPr>
          <p:cNvPr id="7" name="Rectangle 6">
            <a:extLst>
              <a:ext uri="{FF2B5EF4-FFF2-40B4-BE49-F238E27FC236}">
                <a16:creationId xmlns:a16="http://schemas.microsoft.com/office/drawing/2014/main" id="{E1F797F1-0159-413C-84D3-F8FA336602D8}"/>
              </a:ext>
            </a:extLst>
          </p:cNvPr>
          <p:cNvSpPr/>
          <p:nvPr/>
        </p:nvSpPr>
        <p:spPr>
          <a:xfrm>
            <a:off x="7341704" y="569843"/>
            <a:ext cx="4558748" cy="54949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Times New Roman"/>
              <a:ea typeface="+mn-ea"/>
              <a:cs typeface="+mn-cs"/>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48496" y="2054087"/>
            <a:ext cx="4139732" cy="2517913"/>
          </a:xfrm>
          <a:prstGeom prst="rect">
            <a:avLst/>
          </a:prstGeom>
        </p:spPr>
      </p:pic>
    </p:spTree>
    <p:extLst>
      <p:ext uri="{BB962C8B-B14F-4D97-AF65-F5344CB8AC3E}">
        <p14:creationId xmlns:p14="http://schemas.microsoft.com/office/powerpoint/2010/main" val="193308819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1015999" y="6249721"/>
            <a:ext cx="6498492"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200" b="1" i="0" u="none" strike="noStrike" kern="1200" cap="none" spc="0" normalizeH="0" baseline="0" noProof="0" dirty="0">
                <a:ln>
                  <a:noFill/>
                </a:ln>
                <a:solidFill>
                  <a:srgbClr val="212745">
                    <a:lumMod val="90000"/>
                    <a:lumOff val="10000"/>
                  </a:srgbClr>
                </a:solidFill>
                <a:effectLst/>
                <a:uLnTx/>
                <a:uFillTx/>
                <a:latin typeface="Times New Roman"/>
                <a:ea typeface="+mn-ea"/>
                <a:cs typeface="+mn-cs"/>
              </a:rPr>
              <a:t>Minnesota Conference Adventurer Ministry</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38986" y="423081"/>
            <a:ext cx="6564572" cy="5636526"/>
          </a:xfrm>
          <a:prstGeom prst="rect">
            <a:avLst/>
          </a:prstGeom>
        </p:spPr>
      </p:pic>
    </p:spTree>
    <p:extLst>
      <p:ext uri="{BB962C8B-B14F-4D97-AF65-F5344CB8AC3E}">
        <p14:creationId xmlns:p14="http://schemas.microsoft.com/office/powerpoint/2010/main" val="12456937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1" i="0" u="none" strike="noStrike" kern="1200" cap="none" spc="0" normalizeH="0" baseline="0" noProof="0" dirty="0">
                <a:ln>
                  <a:noFill/>
                </a:ln>
                <a:solidFill>
                  <a:srgbClr val="212745">
                    <a:lumMod val="90000"/>
                    <a:lumOff val="10000"/>
                  </a:srgbClr>
                </a:solidFill>
                <a:effectLst/>
                <a:uLnTx/>
                <a:uFillTx/>
                <a:latin typeface="Times New Roman"/>
                <a:ea typeface="+mn-ea"/>
                <a:cs typeface="+mn-cs"/>
              </a:rPr>
              <a:t>Minnesota Conference Adventurer Ministry</a:t>
            </a:r>
          </a:p>
        </p:txBody>
      </p:sp>
      <p:pic>
        <p:nvPicPr>
          <p:cNvPr id="1026" name="Picture 2" descr="October-1950-Scouting-magazine-cov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7590" y="486889"/>
            <a:ext cx="4571999" cy="5281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48486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6136" y="-150877"/>
            <a:ext cx="9042400" cy="1600200"/>
          </a:xfrm>
        </p:spPr>
        <p:txBody>
          <a:bodyPr/>
          <a:lstStyle/>
          <a:p>
            <a:pPr algn="ctr"/>
            <a:r>
              <a:rPr lang="en-US" sz="6000" dirty="0">
                <a:ln w="0"/>
                <a:solidFill>
                  <a:schemeClr val="tx1"/>
                </a:solidFill>
              </a:rPr>
              <a:t>History</a:t>
            </a:r>
          </a:p>
        </p:txBody>
      </p:sp>
      <p:sp>
        <p:nvSpPr>
          <p:cNvPr id="3" name="Content Placeholder 2"/>
          <p:cNvSpPr>
            <a:spLocks noGrp="1"/>
          </p:cNvSpPr>
          <p:nvPr>
            <p:ph idx="1"/>
          </p:nvPr>
        </p:nvSpPr>
        <p:spPr>
          <a:xfrm>
            <a:off x="1063284" y="1321092"/>
            <a:ext cx="10065431" cy="4887685"/>
          </a:xfrm>
        </p:spPr>
        <p:txBody>
          <a:bodyPr>
            <a:noAutofit/>
          </a:bodyPr>
          <a:lstStyle/>
          <a:p>
            <a:pPr marL="0" indent="0">
              <a:buNone/>
            </a:pPr>
            <a:r>
              <a:rPr lang="en-US" sz="3000" dirty="0"/>
              <a:t>The Adventurers club is a program that was developed after the Pathfinder. The Pathfinders was the first club to be created by a group of youth. Their idea was to minister to other youths, so they created a pathfinder-like club that grew into the ministry that we now know as our Pathfinders Club The club started in the late 1920’s in Aneheim, California directed by John Mckim and Wilda Steen. Then in 1939,the Adventures club started. All clubs where recognized in 1950  world wide.</a:t>
            </a:r>
          </a:p>
        </p:txBody>
      </p:sp>
      <p:sp>
        <p:nvSpPr>
          <p:cNvPr id="4" name="Footer Placeholder 3"/>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1" i="0" u="none" strike="noStrike" kern="1200" cap="none" spc="0" normalizeH="0" baseline="0" noProof="0" dirty="0">
                <a:ln>
                  <a:noFill/>
                </a:ln>
                <a:solidFill>
                  <a:srgbClr val="212745">
                    <a:lumMod val="90000"/>
                    <a:lumOff val="10000"/>
                  </a:srgbClr>
                </a:solidFill>
                <a:effectLst/>
                <a:uLnTx/>
                <a:uFillTx/>
                <a:latin typeface="Times New Roman"/>
                <a:ea typeface="+mn-ea"/>
                <a:cs typeface="+mn-cs"/>
              </a:rPr>
              <a:t>Minnesota Conference Adventurer Ministry</a:t>
            </a:r>
          </a:p>
        </p:txBody>
      </p:sp>
    </p:spTree>
    <p:extLst>
      <p:ext uri="{BB962C8B-B14F-4D97-AF65-F5344CB8AC3E}">
        <p14:creationId xmlns:p14="http://schemas.microsoft.com/office/powerpoint/2010/main" val="30132922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7626" y="1556657"/>
            <a:ext cx="10283145" cy="5151911"/>
          </a:xfrm>
        </p:spPr>
        <p:txBody>
          <a:bodyPr anchor="t">
            <a:normAutofit/>
          </a:bodyPr>
          <a:lstStyle/>
          <a:p>
            <a:r>
              <a:rPr lang="en-US" b="1" dirty="0">
                <a:cs typeface="Lucida Sans Unicode" panose="020B0602030504020204" pitchFamily="34" charset="0"/>
              </a:rPr>
              <a:t>1939 </a:t>
            </a:r>
          </a:p>
          <a:p>
            <a:pPr lvl="1"/>
            <a:r>
              <a:rPr lang="en-US" sz="2000" dirty="0">
                <a:cs typeface="Lucida Sans Unicode" panose="020B0602030504020204" pitchFamily="34" charset="0"/>
              </a:rPr>
              <a:t>GC</a:t>
            </a:r>
            <a:r>
              <a:rPr lang="en-US" sz="2000" b="1" dirty="0">
                <a:cs typeface="Lucida Sans Unicode" panose="020B0602030504020204" pitchFamily="34" charset="0"/>
              </a:rPr>
              <a:t> </a:t>
            </a:r>
            <a:r>
              <a:rPr lang="en-US" sz="2000" dirty="0">
                <a:cs typeface="Lucida Sans Unicode" panose="020B0602030504020204" pitchFamily="34" charset="0"/>
              </a:rPr>
              <a:t>endorsed the idea of the Adventurer classes of Busy Bee, Sun-beam, Builder, and Helping Hand.</a:t>
            </a:r>
          </a:p>
          <a:p>
            <a:r>
              <a:rPr lang="en-US" b="1" dirty="0">
                <a:cs typeface="Lucida Sans Unicode" panose="020B0602030504020204" pitchFamily="34" charset="0"/>
              </a:rPr>
              <a:t>1972</a:t>
            </a:r>
            <a:r>
              <a:rPr lang="en-US" dirty="0">
                <a:cs typeface="Lucida Sans Unicode" panose="020B0602030504020204" pitchFamily="34" charset="0"/>
              </a:rPr>
              <a:t>  </a:t>
            </a:r>
          </a:p>
          <a:p>
            <a:pPr lvl="1"/>
            <a:r>
              <a:rPr lang="en-US" sz="2000" dirty="0">
                <a:cs typeface="Lucida Sans Unicode" panose="020B0602030504020204" pitchFamily="34" charset="0"/>
              </a:rPr>
              <a:t>Washington Conference sponsors a club for children called “Beavers,” the forerunner of Adventurers</a:t>
            </a:r>
          </a:p>
          <a:p>
            <a:r>
              <a:rPr lang="en-US" b="1" dirty="0">
                <a:cs typeface="Lucida Sans Unicode" panose="020B0602030504020204" pitchFamily="34" charset="0"/>
              </a:rPr>
              <a:t>1975 </a:t>
            </a:r>
          </a:p>
          <a:p>
            <a:pPr lvl="1"/>
            <a:r>
              <a:rPr lang="en-US" sz="2000" dirty="0">
                <a:cs typeface="Lucida Sans Unicode" panose="020B0602030504020204" pitchFamily="34" charset="0"/>
              </a:rPr>
              <a:t>North-eastern Conference is reported to have had a children’s club </a:t>
            </a:r>
          </a:p>
          <a:p>
            <a:r>
              <a:rPr lang="en-US" b="1" dirty="0">
                <a:cs typeface="Lucida Sans Unicode" panose="020B0602030504020204" pitchFamily="34" charset="0"/>
              </a:rPr>
              <a:t>1979</a:t>
            </a:r>
          </a:p>
          <a:p>
            <a:pPr lvl="1"/>
            <a:r>
              <a:rPr lang="en-US" sz="2000" dirty="0">
                <a:cs typeface="Lucida Sans Unicode" panose="020B0602030504020204" pitchFamily="34" charset="0"/>
              </a:rPr>
              <a:t>Pre-JMV changed to Adventurers</a:t>
            </a:r>
            <a:br>
              <a:rPr lang="en-US" sz="2000" dirty="0">
                <a:cs typeface="Lucida Sans Unicode" panose="020B0602030504020204" pitchFamily="34" charset="0"/>
              </a:rPr>
            </a:br>
            <a:r>
              <a:rPr lang="en-US" sz="2000" dirty="0">
                <a:cs typeface="Lucida Sans Unicode" panose="020B0602030504020204" pitchFamily="34" charset="0"/>
              </a:rPr>
              <a:t>(1</a:t>
            </a:r>
            <a:r>
              <a:rPr lang="en-US" sz="2000" baseline="30000" dirty="0">
                <a:cs typeface="Lucida Sans Unicode" panose="020B0602030504020204" pitchFamily="34" charset="0"/>
              </a:rPr>
              <a:t>st</a:t>
            </a:r>
            <a:r>
              <a:rPr lang="en-US" sz="2000" dirty="0">
                <a:cs typeface="Lucida Sans Unicode" panose="020B0602030504020204" pitchFamily="34" charset="0"/>
              </a:rPr>
              <a:t> - 4</a:t>
            </a:r>
            <a:r>
              <a:rPr lang="en-US" sz="2000" baseline="30000" dirty="0">
                <a:cs typeface="Lucida Sans Unicode" panose="020B0602030504020204" pitchFamily="34" charset="0"/>
              </a:rPr>
              <a:t>th</a:t>
            </a:r>
            <a:r>
              <a:rPr lang="en-US" sz="2000" dirty="0">
                <a:cs typeface="Lucida Sans Unicode" panose="020B0602030504020204" pitchFamily="34" charset="0"/>
              </a:rPr>
              <a:t>  grade)</a:t>
            </a:r>
          </a:p>
        </p:txBody>
      </p:sp>
      <p:sp>
        <p:nvSpPr>
          <p:cNvPr id="4" name="Footer Placeholder 3"/>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1" i="0" u="none" strike="noStrike" kern="1200" cap="none" spc="0" normalizeH="0" baseline="0" noProof="0" dirty="0">
                <a:ln>
                  <a:noFill/>
                </a:ln>
                <a:solidFill>
                  <a:srgbClr val="212745">
                    <a:lumMod val="90000"/>
                    <a:lumOff val="10000"/>
                  </a:srgbClr>
                </a:solidFill>
                <a:effectLst/>
                <a:uLnTx/>
                <a:uFillTx/>
                <a:latin typeface="Times New Roman"/>
                <a:ea typeface="+mn-ea"/>
                <a:cs typeface="+mn-cs"/>
              </a:rPr>
              <a:t>Minnesota Conference Adventurer Ministry</a:t>
            </a:r>
          </a:p>
        </p:txBody>
      </p:sp>
      <p:sp>
        <p:nvSpPr>
          <p:cNvPr id="8" name="Rectangle 7"/>
          <p:cNvSpPr/>
          <p:nvPr/>
        </p:nvSpPr>
        <p:spPr>
          <a:xfrm>
            <a:off x="1016000" y="560217"/>
            <a:ext cx="10054772" cy="861774"/>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000" b="0" i="0" u="none" strike="noStrike" kern="1200" cap="none" spc="0" normalizeH="0" baseline="0" noProof="0" dirty="0">
                <a:ln>
                  <a:noFill/>
                </a:ln>
                <a:solidFill>
                  <a:prstClr val="black"/>
                </a:solidFill>
                <a:effectLst/>
                <a:uLnTx/>
                <a:uFillTx/>
                <a:latin typeface="Impact"/>
                <a:ea typeface="+mn-ea"/>
                <a:cs typeface="Aharoni" panose="02010803020104030203" pitchFamily="2" charset="-79"/>
              </a:rPr>
              <a:t>North American Adventurers History</a:t>
            </a:r>
            <a:endParaRPr kumimoji="0" lang="en-US" sz="5000" b="0" i="0" u="none" strike="noStrike" kern="1200" cap="none" spc="0" normalizeH="0" baseline="0" noProof="0" dirty="0">
              <a:ln>
                <a:noFill/>
              </a:ln>
              <a:solidFill>
                <a:prstClr val="black"/>
              </a:solidFill>
              <a:effectLst/>
              <a:uLnTx/>
              <a:uFillTx/>
              <a:latin typeface="Impact"/>
              <a:ea typeface="+mn-ea"/>
              <a:cs typeface="+mn-cs"/>
            </a:endParaRPr>
          </a:p>
        </p:txBody>
      </p:sp>
    </p:spTree>
    <p:extLst>
      <p:ext uri="{BB962C8B-B14F-4D97-AF65-F5344CB8AC3E}">
        <p14:creationId xmlns:p14="http://schemas.microsoft.com/office/powerpoint/2010/main" val="29975213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8255" y="1534887"/>
            <a:ext cx="10141631" cy="5053594"/>
          </a:xfrm>
        </p:spPr>
        <p:txBody>
          <a:bodyPr anchor="t">
            <a:noAutofit/>
          </a:bodyPr>
          <a:lstStyle/>
          <a:p>
            <a:r>
              <a:rPr lang="en-US" b="1" dirty="0">
                <a:cs typeface="Lucida Sans Unicode" panose="020B0602030504020204" pitchFamily="34" charset="0"/>
              </a:rPr>
              <a:t>1980</a:t>
            </a:r>
            <a:r>
              <a:rPr lang="en-US" dirty="0">
                <a:cs typeface="Lucida Sans Unicode" panose="020B0602030504020204" pitchFamily="34" charset="0"/>
              </a:rPr>
              <a:t>  </a:t>
            </a:r>
          </a:p>
          <a:p>
            <a:pPr lvl="1"/>
            <a:r>
              <a:rPr lang="en-US" sz="2000" dirty="0">
                <a:cs typeface="Lucida Sans Unicode" panose="020B0602030504020204" pitchFamily="34" charset="0"/>
              </a:rPr>
              <a:t>Many conferences were sponsoring a club for children</a:t>
            </a:r>
            <a:endParaRPr lang="en-US" sz="2000" b="1" dirty="0">
              <a:cs typeface="Lucida Sans Unicode" panose="020B0602030504020204" pitchFamily="34" charset="0"/>
            </a:endParaRPr>
          </a:p>
          <a:p>
            <a:r>
              <a:rPr lang="en-US" b="1" dirty="0">
                <a:cs typeface="Lucida Sans Unicode" panose="020B0602030504020204" pitchFamily="34" charset="0"/>
              </a:rPr>
              <a:t>1988</a:t>
            </a:r>
            <a:r>
              <a:rPr lang="en-US" dirty="0">
                <a:cs typeface="Lucida Sans Unicode" panose="020B0602030504020204" pitchFamily="34" charset="0"/>
              </a:rPr>
              <a:t>  </a:t>
            </a:r>
          </a:p>
          <a:p>
            <a:pPr lvl="1"/>
            <a:r>
              <a:rPr lang="en-US" sz="2000" dirty="0">
                <a:cs typeface="Lucida Sans Unicode" panose="020B0602030504020204" pitchFamily="34" charset="0"/>
              </a:rPr>
              <a:t>North American Division Church Ministries Department invited interested conferences and child specialists to study and evaluate the Adventurer Club concept. </a:t>
            </a:r>
          </a:p>
          <a:p>
            <a:r>
              <a:rPr lang="en-US" b="1" dirty="0">
                <a:cs typeface="Lucida Sans Unicode" panose="020B0602030504020204" pitchFamily="34" charset="0"/>
              </a:rPr>
              <a:t>1989</a:t>
            </a:r>
          </a:p>
          <a:p>
            <a:pPr lvl="1"/>
            <a:r>
              <a:rPr lang="en-US" sz="2000" dirty="0">
                <a:cs typeface="Lucida Sans Unicode" panose="020B0602030504020204" pitchFamily="34" charset="0"/>
              </a:rPr>
              <a:t>A committee meets to update the Adventurer curriculum, develop Adventurer awards, and write guidelines for the Adventurer Club organization.</a:t>
            </a:r>
          </a:p>
          <a:p>
            <a:r>
              <a:rPr lang="en-US" b="1" dirty="0">
                <a:cs typeface="Lucida Sans Unicode" panose="020B0602030504020204" pitchFamily="34" charset="0"/>
              </a:rPr>
              <a:t>1990</a:t>
            </a:r>
            <a:r>
              <a:rPr lang="en-US" dirty="0">
                <a:cs typeface="Lucida Sans Unicode" panose="020B0602030504020204" pitchFamily="34" charset="0"/>
              </a:rPr>
              <a:t>  </a:t>
            </a:r>
          </a:p>
          <a:p>
            <a:pPr lvl="1"/>
            <a:r>
              <a:rPr lang="en-US" sz="2000" dirty="0">
                <a:cs typeface="Lucida Sans Unicode" panose="020B0602030504020204" pitchFamily="34" charset="0"/>
              </a:rPr>
              <a:t>Adventurer program piloting process began in the North American Division</a:t>
            </a:r>
            <a:endParaRPr lang="en-US" sz="2000" dirty="0"/>
          </a:p>
        </p:txBody>
      </p:sp>
      <p:sp>
        <p:nvSpPr>
          <p:cNvPr id="4" name="Footer Placeholder 3"/>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1" i="0" u="none" strike="noStrike" kern="1200" cap="none" spc="0" normalizeH="0" baseline="0" noProof="0" dirty="0">
                <a:ln>
                  <a:noFill/>
                </a:ln>
                <a:solidFill>
                  <a:srgbClr val="212745">
                    <a:lumMod val="90000"/>
                    <a:lumOff val="10000"/>
                  </a:srgbClr>
                </a:solidFill>
                <a:effectLst/>
                <a:uLnTx/>
                <a:uFillTx/>
                <a:latin typeface="Times New Roman"/>
                <a:ea typeface="+mn-ea"/>
                <a:cs typeface="+mn-cs"/>
              </a:rPr>
              <a:t>Minnesota Conference Adventurer Ministry</a:t>
            </a:r>
          </a:p>
        </p:txBody>
      </p:sp>
      <p:sp>
        <p:nvSpPr>
          <p:cNvPr id="8" name="Rectangle 7"/>
          <p:cNvSpPr/>
          <p:nvPr/>
        </p:nvSpPr>
        <p:spPr>
          <a:xfrm>
            <a:off x="695739" y="456153"/>
            <a:ext cx="10800521" cy="861774"/>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000" b="0" i="0" u="none" strike="noStrike" kern="1200" cap="none" spc="0" normalizeH="0" baseline="0" noProof="0" dirty="0">
                <a:ln>
                  <a:noFill/>
                </a:ln>
                <a:solidFill>
                  <a:srgbClr val="17406D"/>
                </a:solidFill>
                <a:effectLst/>
                <a:uLnTx/>
                <a:uFillTx/>
                <a:latin typeface="Impact"/>
                <a:ea typeface="+mn-ea"/>
                <a:cs typeface="Aharoni" panose="02010803020104030203" pitchFamily="2" charset="-79"/>
              </a:rPr>
              <a:t>North American Adventurers History</a:t>
            </a:r>
            <a:endParaRPr kumimoji="0" lang="en-US" sz="5000" b="0" i="0" u="none" strike="noStrike" kern="1200" cap="none" spc="0" normalizeH="0" baseline="0" noProof="0" dirty="0">
              <a:ln>
                <a:noFill/>
              </a:ln>
              <a:solidFill>
                <a:prstClr val="black"/>
              </a:solidFill>
              <a:effectLst/>
              <a:uLnTx/>
              <a:uFillTx/>
              <a:latin typeface="Impact"/>
              <a:ea typeface="+mn-ea"/>
              <a:cs typeface="+mn-cs"/>
            </a:endParaRPr>
          </a:p>
        </p:txBody>
      </p:sp>
    </p:spTree>
    <p:extLst>
      <p:ext uri="{BB962C8B-B14F-4D97-AF65-F5344CB8AC3E}">
        <p14:creationId xmlns:p14="http://schemas.microsoft.com/office/powerpoint/2010/main" val="42892129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5999" y="424070"/>
            <a:ext cx="10049566" cy="1196740"/>
          </a:xfrm>
        </p:spPr>
        <p:txBody>
          <a:bodyPr anchor="t">
            <a:noAutofit/>
          </a:bodyPr>
          <a:lstStyle/>
          <a:p>
            <a:pPr algn="ctr"/>
            <a:r>
              <a:rPr lang="en-US" sz="4800" dirty="0">
                <a:cs typeface="Aharoni" panose="02010803020104030203" pitchFamily="2" charset="-79"/>
              </a:rPr>
              <a:t>North American Adventurers History</a:t>
            </a:r>
          </a:p>
        </p:txBody>
      </p:sp>
      <p:sp>
        <p:nvSpPr>
          <p:cNvPr id="3" name="Content Placeholder 2"/>
          <p:cNvSpPr>
            <a:spLocks noGrp="1"/>
          </p:cNvSpPr>
          <p:nvPr>
            <p:ph idx="1"/>
          </p:nvPr>
        </p:nvSpPr>
        <p:spPr>
          <a:xfrm>
            <a:off x="1015999" y="1584325"/>
            <a:ext cx="10174288" cy="4597091"/>
          </a:xfrm>
        </p:spPr>
        <p:txBody>
          <a:bodyPr/>
          <a:lstStyle/>
          <a:p>
            <a:r>
              <a:rPr lang="en-US" b="1" dirty="0">
                <a:cs typeface="Lucida Sans Unicode" panose="020B0602030504020204" pitchFamily="34" charset="0"/>
              </a:rPr>
              <a:t>1991</a:t>
            </a:r>
            <a:r>
              <a:rPr lang="en-US" dirty="0">
                <a:cs typeface="Lucida Sans Unicode" panose="020B0602030504020204" pitchFamily="34" charset="0"/>
              </a:rPr>
              <a:t>  </a:t>
            </a:r>
          </a:p>
          <a:p>
            <a:pPr lvl="1"/>
            <a:r>
              <a:rPr lang="en-US" sz="2000" dirty="0">
                <a:cs typeface="Lucida Sans Unicode" panose="020B0602030504020204" pitchFamily="34" charset="0"/>
              </a:rPr>
              <a:t>General Conference authorizes a global program, setting goals, curriculum, flag, uniform, and ideals.</a:t>
            </a:r>
          </a:p>
          <a:p>
            <a:r>
              <a:rPr lang="en-US" b="1" dirty="0"/>
              <a:t>1993</a:t>
            </a:r>
          </a:p>
          <a:p>
            <a:pPr lvl="1"/>
            <a:r>
              <a:rPr lang="en-US" sz="2000" dirty="0"/>
              <a:t>Eager Beaver Program is adopted for NAD</a:t>
            </a:r>
          </a:p>
          <a:p>
            <a:r>
              <a:rPr lang="en-US" b="1" dirty="0">
                <a:cs typeface="Lucida Sans Unicode" panose="020B0602030504020204" pitchFamily="34" charset="0"/>
              </a:rPr>
              <a:t>1994</a:t>
            </a:r>
          </a:p>
          <a:p>
            <a:pPr lvl="1"/>
            <a:r>
              <a:rPr lang="en-US" sz="2000" dirty="0">
                <a:cs typeface="Lucida Sans Unicode" panose="020B0602030504020204" pitchFamily="34" charset="0"/>
              </a:rPr>
              <a:t>Adventurer Manual is published</a:t>
            </a:r>
          </a:p>
          <a:p>
            <a:pPr lvl="1"/>
            <a:r>
              <a:rPr lang="en-US" sz="2000" dirty="0">
                <a:cs typeface="Lucida Sans Unicode" panose="020B0602030504020204" pitchFamily="34" charset="0"/>
              </a:rPr>
              <a:t>Eager Beaver Program is published</a:t>
            </a:r>
          </a:p>
          <a:p>
            <a:r>
              <a:rPr lang="en-US" b="1" dirty="0">
                <a:cs typeface="Lucida Sans Unicode" panose="020B0602030504020204" pitchFamily="34" charset="0"/>
              </a:rPr>
              <a:t>1996</a:t>
            </a:r>
            <a:r>
              <a:rPr lang="en-US" dirty="0">
                <a:cs typeface="Lucida Sans Unicode" panose="020B0602030504020204" pitchFamily="34" charset="0"/>
              </a:rPr>
              <a:t> </a:t>
            </a:r>
          </a:p>
          <a:p>
            <a:pPr lvl="1"/>
            <a:r>
              <a:rPr lang="en-US" sz="2000" dirty="0">
                <a:cs typeface="Lucida Sans Unicode" panose="020B0602030504020204" pitchFamily="34" charset="0"/>
              </a:rPr>
              <a:t>Adventurer Manual is updated</a:t>
            </a:r>
          </a:p>
          <a:p>
            <a:endParaRPr lang="en-US" dirty="0"/>
          </a:p>
          <a:p>
            <a:pPr marL="0" indent="0">
              <a:buNone/>
            </a:pPr>
            <a:endParaRPr lang="en-US" dirty="0"/>
          </a:p>
        </p:txBody>
      </p:sp>
      <p:sp>
        <p:nvSpPr>
          <p:cNvPr id="4" name="Footer Placeholder 3"/>
          <p:cNvSpPr>
            <a:spLocks noGrp="1"/>
          </p:cNvSpPr>
          <p:nvPr>
            <p:ph type="ftr" sz="quarter" idx="11"/>
          </p:nvPr>
        </p:nvSpPr>
        <p:spPr>
          <a:xfrm>
            <a:off x="975094" y="6181416"/>
            <a:ext cx="6498492"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1" i="0" u="none" strike="noStrike" kern="1200" cap="none" spc="0" normalizeH="0" baseline="0" noProof="0" dirty="0">
                <a:ln>
                  <a:noFill/>
                </a:ln>
                <a:solidFill>
                  <a:srgbClr val="212745">
                    <a:lumMod val="90000"/>
                    <a:lumOff val="10000"/>
                  </a:srgbClr>
                </a:solidFill>
                <a:effectLst/>
                <a:uLnTx/>
                <a:uFillTx/>
                <a:latin typeface="Times New Roman"/>
                <a:ea typeface="+mn-ea"/>
                <a:cs typeface="+mn-cs"/>
              </a:rPr>
              <a:t>Minnesota Conference Adventurer Ministry</a:t>
            </a:r>
          </a:p>
        </p:txBody>
      </p:sp>
    </p:spTree>
    <p:extLst>
      <p:ext uri="{BB962C8B-B14F-4D97-AF65-F5344CB8AC3E}">
        <p14:creationId xmlns:p14="http://schemas.microsoft.com/office/powerpoint/2010/main" val="23954432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15999" y="1441955"/>
            <a:ext cx="10011002" cy="4419599"/>
          </a:xfrm>
        </p:spPr>
        <p:txBody>
          <a:bodyPr>
            <a:normAutofit fontScale="85000" lnSpcReduction="20000"/>
          </a:bodyPr>
          <a:lstStyle/>
          <a:p>
            <a:r>
              <a:rPr lang="en-US" sz="3200" b="1" dirty="0">
                <a:solidFill>
                  <a:srgbClr val="002060"/>
                </a:solidFill>
                <a:cs typeface="Lucida Sans Unicode" panose="020B0602030504020204" pitchFamily="34" charset="0"/>
              </a:rPr>
              <a:t>2006</a:t>
            </a:r>
          </a:p>
          <a:p>
            <a:pPr lvl="1"/>
            <a:r>
              <a:rPr lang="en-US" sz="3200" dirty="0">
                <a:cs typeface="Lucida Sans Unicode" panose="020B0602030504020204" pitchFamily="34" charset="0"/>
              </a:rPr>
              <a:t>New Adventurer Song is introduced, “We Are Adventurers.”</a:t>
            </a:r>
          </a:p>
          <a:p>
            <a:pPr lvl="1"/>
            <a:r>
              <a:rPr lang="en-US" sz="3200" dirty="0">
                <a:cs typeface="Lucida Sans Unicode" panose="020B0602030504020204" pitchFamily="34" charset="0"/>
              </a:rPr>
              <a:t>Eager Beaver Manual is updated</a:t>
            </a:r>
          </a:p>
          <a:p>
            <a:r>
              <a:rPr lang="en-US" sz="3200" b="1" dirty="0">
                <a:cs typeface="Lucida Sans Unicode" panose="020B0602030504020204" pitchFamily="34" charset="0"/>
              </a:rPr>
              <a:t>2007 </a:t>
            </a:r>
          </a:p>
          <a:p>
            <a:pPr lvl="1"/>
            <a:r>
              <a:rPr lang="en-US" sz="3200" dirty="0">
                <a:cs typeface="Lucida Sans Unicode" panose="020B0602030504020204" pitchFamily="34" charset="0"/>
              </a:rPr>
              <a:t>Little Lamb Program is authorized and Manual is published.</a:t>
            </a:r>
          </a:p>
          <a:p>
            <a:pPr lvl="1"/>
            <a:r>
              <a:rPr lang="en-US" sz="3200" dirty="0">
                <a:cs typeface="Lucida Sans Unicode" panose="020B0602030504020204" pitchFamily="34" charset="0"/>
              </a:rPr>
              <a:t>Pathfinder Club approved to wear Adventurer class pins in their uniform sashes.</a:t>
            </a:r>
          </a:p>
          <a:p>
            <a:r>
              <a:rPr lang="en-US" sz="3200" b="1" dirty="0">
                <a:cs typeface="Lucida Sans Unicode" panose="020B0602030504020204" pitchFamily="34" charset="0"/>
              </a:rPr>
              <a:t>2010</a:t>
            </a:r>
          </a:p>
          <a:p>
            <a:pPr lvl="1"/>
            <a:r>
              <a:rPr lang="en-US" sz="3200" dirty="0">
                <a:cs typeface="Lucida Sans Unicode" panose="020B0602030504020204" pitchFamily="34" charset="0"/>
              </a:rPr>
              <a:t>Lisa and Brad Gary appointed for the NAD Adventurer Ministries Coordinators.</a:t>
            </a:r>
          </a:p>
          <a:p>
            <a:pPr lvl="1"/>
            <a:r>
              <a:rPr lang="en-US" sz="3200" dirty="0">
                <a:cs typeface="Lucida Sans Unicode" panose="020B0602030504020204" pitchFamily="34" charset="0"/>
              </a:rPr>
              <a:t>The Eager Beaver Manual and workbook is released in Spanish</a:t>
            </a:r>
          </a:p>
          <a:p>
            <a:pPr lvl="1"/>
            <a:r>
              <a:rPr lang="en-US" sz="3200" dirty="0">
                <a:cs typeface="Lucida Sans Unicode" panose="020B0602030504020204" pitchFamily="34" charset="0"/>
              </a:rPr>
              <a:t>Adventurer Leadership Growth is released</a:t>
            </a:r>
          </a:p>
          <a:p>
            <a:pPr marL="0" indent="0">
              <a:buNone/>
            </a:pPr>
            <a:endParaRPr lang="en-US" dirty="0"/>
          </a:p>
        </p:txBody>
      </p:sp>
      <p:sp>
        <p:nvSpPr>
          <p:cNvPr id="4" name="Footer Placeholder 3"/>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1" i="0" u="none" strike="noStrike" kern="1200" cap="none" spc="0" normalizeH="0" baseline="0" noProof="0" dirty="0">
                <a:ln>
                  <a:noFill/>
                </a:ln>
                <a:solidFill>
                  <a:srgbClr val="212745">
                    <a:lumMod val="90000"/>
                    <a:lumOff val="10000"/>
                  </a:srgbClr>
                </a:solidFill>
                <a:effectLst/>
                <a:uLnTx/>
                <a:uFillTx/>
                <a:latin typeface="Times New Roman"/>
                <a:ea typeface="+mn-ea"/>
                <a:cs typeface="+mn-cs"/>
              </a:rPr>
              <a:t>Minnesota Conference Adventurer Ministry</a:t>
            </a:r>
          </a:p>
        </p:txBody>
      </p:sp>
      <p:sp>
        <p:nvSpPr>
          <p:cNvPr id="6" name="Rectangle 5"/>
          <p:cNvSpPr/>
          <p:nvPr/>
        </p:nvSpPr>
        <p:spPr>
          <a:xfrm>
            <a:off x="695739" y="426602"/>
            <a:ext cx="10800521" cy="861774"/>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000" b="0" i="0" u="none" strike="noStrike" kern="1200" cap="none" spc="0" normalizeH="0" baseline="0" noProof="0" dirty="0">
                <a:ln>
                  <a:noFill/>
                </a:ln>
                <a:solidFill>
                  <a:prstClr val="black"/>
                </a:solidFill>
                <a:effectLst/>
                <a:uLnTx/>
                <a:uFillTx/>
                <a:latin typeface="Impact"/>
                <a:ea typeface="+mn-ea"/>
                <a:cs typeface="Aharoni" panose="02010803020104030203" pitchFamily="2" charset="-79"/>
              </a:rPr>
              <a:t>North American Adventurers History</a:t>
            </a:r>
            <a:endParaRPr kumimoji="0" lang="en-US" sz="5000" b="0" i="0" u="none" strike="noStrike" kern="1200" cap="none" spc="0" normalizeH="0" baseline="0" noProof="0" dirty="0">
              <a:ln>
                <a:noFill/>
              </a:ln>
              <a:solidFill>
                <a:prstClr val="black"/>
              </a:solidFill>
              <a:effectLst/>
              <a:uLnTx/>
              <a:uFillTx/>
              <a:latin typeface="Impact"/>
              <a:ea typeface="+mn-ea"/>
              <a:cs typeface="+mn-cs"/>
            </a:endParaRPr>
          </a:p>
        </p:txBody>
      </p:sp>
    </p:spTree>
    <p:extLst>
      <p:ext uri="{BB962C8B-B14F-4D97-AF65-F5344CB8AC3E}">
        <p14:creationId xmlns:p14="http://schemas.microsoft.com/office/powerpoint/2010/main" val="11886459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2629" y="1611231"/>
            <a:ext cx="10636762" cy="4664765"/>
          </a:xfrm>
        </p:spPr>
        <p:txBody>
          <a:bodyPr>
            <a:normAutofit fontScale="92500" lnSpcReduction="10000"/>
          </a:bodyPr>
          <a:lstStyle/>
          <a:p>
            <a:pPr lvl="0"/>
            <a:r>
              <a:rPr lang="en-US" sz="2400" b="1" dirty="0">
                <a:latin typeface="Century Gothic" panose="020B0502020202020204" pitchFamily="34" charset="0"/>
                <a:cs typeface="Lucida Sans Unicode" panose="020B0602030504020204" pitchFamily="34" charset="0"/>
              </a:rPr>
              <a:t>2011</a:t>
            </a:r>
          </a:p>
          <a:p>
            <a:pPr lvl="1"/>
            <a:r>
              <a:rPr lang="en-US" sz="2400" dirty="0">
                <a:latin typeface="Century Gothic" panose="020B0502020202020204" pitchFamily="34" charset="0"/>
                <a:cs typeface="Lucida Sans Unicode" panose="020B0602030504020204" pitchFamily="34" charset="0"/>
              </a:rPr>
              <a:t>Addition of 2 Anchoring in Christ Pins for LL &amp; EB</a:t>
            </a:r>
          </a:p>
          <a:p>
            <a:pPr lvl="1"/>
            <a:r>
              <a:rPr lang="en-US" sz="2400" dirty="0">
                <a:latin typeface="Century Gothic" panose="020B0502020202020204" pitchFamily="34" charset="0"/>
                <a:cs typeface="Lucida Sans Unicode" panose="020B0602030504020204" pitchFamily="34" charset="0"/>
              </a:rPr>
              <a:t>Pledge for Little Lamb, Eager Beaver, and Adventurer all be worded the same</a:t>
            </a:r>
          </a:p>
          <a:p>
            <a:pPr lvl="1"/>
            <a:r>
              <a:rPr lang="en-US" sz="2400" dirty="0">
                <a:latin typeface="Century Gothic" panose="020B0502020202020204" pitchFamily="34" charset="0"/>
                <a:cs typeface="Lucida Sans Unicode" panose="020B0602030504020204" pitchFamily="34" charset="0"/>
              </a:rPr>
              <a:t>Wikipedia link from NAD Awards</a:t>
            </a:r>
          </a:p>
          <a:p>
            <a:pPr lvl="1"/>
            <a:r>
              <a:rPr lang="en-US" sz="2400" dirty="0">
                <a:latin typeface="Century Gothic" panose="020B0502020202020204" pitchFamily="34" charset="0"/>
                <a:cs typeface="Lucida Sans Unicode" panose="020B0602030504020204" pitchFamily="34" charset="0"/>
              </a:rPr>
              <a:t>NAD Manual is voted to be reformatted</a:t>
            </a:r>
          </a:p>
          <a:p>
            <a:pPr lvl="0"/>
            <a:r>
              <a:rPr lang="en-US" sz="2400" b="1" dirty="0">
                <a:latin typeface="Century Gothic" panose="020B0502020202020204" pitchFamily="34" charset="0"/>
                <a:cs typeface="Lucida Sans Unicode" panose="020B0602030504020204" pitchFamily="34" charset="0"/>
              </a:rPr>
              <a:t>2012</a:t>
            </a:r>
          </a:p>
          <a:p>
            <a:pPr lvl="1"/>
            <a:r>
              <a:rPr lang="en-US" sz="2400" dirty="0">
                <a:latin typeface="Century Gothic" panose="020B0502020202020204" pitchFamily="34" charset="0"/>
                <a:cs typeface="Lucida Sans Unicode" panose="020B0602030504020204" pitchFamily="34" charset="0"/>
              </a:rPr>
              <a:t>Burgundy scarf with new graphic be used for all 6 class levels.</a:t>
            </a:r>
          </a:p>
          <a:p>
            <a:pPr lvl="1"/>
            <a:r>
              <a:rPr lang="en-US" sz="2400" dirty="0">
                <a:latin typeface="Century Gothic" panose="020B0502020202020204" pitchFamily="34" charset="0"/>
                <a:cs typeface="Lucida Sans Unicode" panose="020B0602030504020204" pitchFamily="34" charset="0"/>
              </a:rPr>
              <a:t>Reading book for Little Lamb is now printed “Lambs are Baby Sheep” </a:t>
            </a:r>
          </a:p>
          <a:p>
            <a:pPr lvl="0"/>
            <a:r>
              <a:rPr lang="en-US" sz="2400" b="1" dirty="0">
                <a:latin typeface="Century Gothic" panose="020B0502020202020204" pitchFamily="34" charset="0"/>
                <a:cs typeface="Lucida Sans Unicode" panose="020B0602030504020204" pitchFamily="34" charset="0"/>
              </a:rPr>
              <a:t>2013</a:t>
            </a:r>
          </a:p>
          <a:p>
            <a:pPr lvl="1"/>
            <a:r>
              <a:rPr lang="en-US" sz="2400" dirty="0">
                <a:latin typeface="Century Gothic" panose="020B0502020202020204" pitchFamily="34" charset="0"/>
                <a:cs typeface="Lucida Sans Unicode" panose="020B0602030504020204" pitchFamily="34" charset="0"/>
              </a:rPr>
              <a:t>NAD establish guidelines for Adventurer Family Camp</a:t>
            </a:r>
          </a:p>
          <a:p>
            <a:pPr lvl="1"/>
            <a:r>
              <a:rPr lang="en-US" sz="2400" dirty="0">
                <a:latin typeface="Century Gothic" panose="020B0502020202020204" pitchFamily="34" charset="0"/>
                <a:cs typeface="Lucida Sans Unicode" panose="020B0602030504020204" pitchFamily="34" charset="0"/>
              </a:rPr>
              <a:t>Little Lamb and Eager Beaver program voted to be under the Adventurer Ministry umbrella. To have the same song, pledge, and law, and to wear the same uniform</a:t>
            </a:r>
            <a:r>
              <a:rPr lang="en-US" sz="2400" dirty="0">
                <a:latin typeface="Franklin Gothic Medium"/>
                <a:cs typeface="Lucida Sans Unicode" panose="020B0602030504020204" pitchFamily="34" charset="0"/>
              </a:rPr>
              <a:t>.</a:t>
            </a:r>
          </a:p>
          <a:p>
            <a:endParaRPr lang="en-US" dirty="0"/>
          </a:p>
        </p:txBody>
      </p:sp>
      <p:sp>
        <p:nvSpPr>
          <p:cNvPr id="4" name="Footer Placeholder 3"/>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1" i="0" u="none" strike="noStrike" kern="1200" cap="none" spc="0" normalizeH="0" baseline="0" noProof="0" dirty="0">
                <a:ln>
                  <a:noFill/>
                </a:ln>
                <a:solidFill>
                  <a:srgbClr val="212745">
                    <a:lumMod val="90000"/>
                    <a:lumOff val="10000"/>
                  </a:srgbClr>
                </a:solidFill>
                <a:effectLst/>
                <a:uLnTx/>
                <a:uFillTx/>
                <a:latin typeface="Times New Roman"/>
                <a:ea typeface="+mn-ea"/>
                <a:cs typeface="+mn-cs"/>
              </a:rPr>
              <a:t>Minnesota Conference Adventurer Ministry</a:t>
            </a:r>
          </a:p>
        </p:txBody>
      </p:sp>
      <p:sp>
        <p:nvSpPr>
          <p:cNvPr id="2" name="Rectangle 1"/>
          <p:cNvSpPr/>
          <p:nvPr/>
        </p:nvSpPr>
        <p:spPr>
          <a:xfrm>
            <a:off x="1015999" y="451551"/>
            <a:ext cx="10076071" cy="861774"/>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000" b="0" i="0" u="none" strike="noStrike" kern="1200" cap="none" spc="0" normalizeH="0" baseline="0" noProof="0" dirty="0">
                <a:ln>
                  <a:noFill/>
                </a:ln>
                <a:solidFill>
                  <a:prstClr val="black"/>
                </a:solidFill>
                <a:effectLst/>
                <a:uLnTx/>
                <a:uFillTx/>
                <a:latin typeface="Impact"/>
                <a:ea typeface="+mn-ea"/>
                <a:cs typeface="Aharoni" panose="02010803020104030203" pitchFamily="2" charset="-79"/>
              </a:rPr>
              <a:t>North American Adventurers History</a:t>
            </a:r>
            <a:endParaRPr kumimoji="0" lang="en-US" sz="5000" b="0" i="0" u="none" strike="noStrike" kern="1200" cap="none" spc="0" normalizeH="0" baseline="0" noProof="0" dirty="0">
              <a:ln>
                <a:noFill/>
              </a:ln>
              <a:solidFill>
                <a:prstClr val="black"/>
              </a:solidFill>
              <a:effectLst/>
              <a:uLnTx/>
              <a:uFillTx/>
              <a:latin typeface="Impact"/>
              <a:ea typeface="+mn-ea"/>
              <a:cs typeface="+mn-cs"/>
            </a:endParaRPr>
          </a:p>
        </p:txBody>
      </p:sp>
    </p:spTree>
    <p:extLst>
      <p:ext uri="{BB962C8B-B14F-4D97-AF65-F5344CB8AC3E}">
        <p14:creationId xmlns:p14="http://schemas.microsoft.com/office/powerpoint/2010/main" val="17371550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5933" y="1364634"/>
            <a:ext cx="9860581" cy="4844143"/>
          </a:xfrm>
        </p:spPr>
        <p:txBody>
          <a:bodyPr>
            <a:normAutofit/>
          </a:bodyPr>
          <a:lstStyle/>
          <a:p>
            <a:pPr lvl="0"/>
            <a:r>
              <a:rPr lang="en-US" sz="2200" b="1" dirty="0">
                <a:latin typeface="Century Gothic" panose="020B0502020202020204" pitchFamily="34" charset="0"/>
                <a:cs typeface="Lucida Sans Unicode" panose="020B0602030504020204" pitchFamily="34" charset="0"/>
              </a:rPr>
              <a:t>2014 </a:t>
            </a:r>
          </a:p>
          <a:p>
            <a:pPr lvl="1"/>
            <a:r>
              <a:rPr lang="en-US" sz="2200" dirty="0">
                <a:latin typeface="Century Gothic" panose="020B0502020202020204" pitchFamily="34" charset="0"/>
                <a:cs typeface="Lucida Sans Unicode" panose="020B0602030504020204" pitchFamily="34" charset="0"/>
              </a:rPr>
              <a:t>Adventurer Committee request to MG club to add colors of Adventurers to the MG yellow scarf, as well as Adventurer colored chevrons added to the MG star for Adventurers.</a:t>
            </a:r>
          </a:p>
          <a:p>
            <a:pPr lvl="0"/>
            <a:r>
              <a:rPr lang="en-US" sz="2200" b="1" dirty="0">
                <a:latin typeface="Century Gothic" panose="020B0502020202020204" pitchFamily="34" charset="0"/>
                <a:cs typeface="Lucida Sans Unicode" panose="020B0602030504020204" pitchFamily="34" charset="0"/>
              </a:rPr>
              <a:t>2015</a:t>
            </a:r>
          </a:p>
          <a:p>
            <a:pPr lvl="1"/>
            <a:r>
              <a:rPr lang="en-US" sz="2200" dirty="0">
                <a:latin typeface="Century Gothic" panose="020B0502020202020204" pitchFamily="34" charset="0"/>
                <a:cs typeface="Lucida Sans Unicode" panose="020B0602030504020204" pitchFamily="34" charset="0"/>
              </a:rPr>
              <a:t>NAD Adventurer logo is changed</a:t>
            </a:r>
          </a:p>
          <a:p>
            <a:pPr lvl="1"/>
            <a:r>
              <a:rPr lang="en-US" sz="2200" dirty="0">
                <a:latin typeface="Century Gothic" panose="020B0502020202020204" pitchFamily="34" charset="0"/>
                <a:cs typeface="Lucida Sans Unicode" panose="020B0602030504020204" pitchFamily="34" charset="0"/>
              </a:rPr>
              <a:t>Changes on the Master Guide yellow scarf, as well as Adventurer colored bars in the scarf are approved by MG Club.</a:t>
            </a:r>
          </a:p>
          <a:p>
            <a:pPr lvl="1"/>
            <a:r>
              <a:rPr lang="en-US" sz="2200" dirty="0">
                <a:latin typeface="Century Gothic" panose="020B0502020202020204" pitchFamily="34" charset="0"/>
                <a:cs typeface="Lucida Sans Unicode" panose="020B0602030504020204" pitchFamily="34" charset="0"/>
              </a:rPr>
              <a:t>New Adventurer manual is released with new Adventurer Club logo</a:t>
            </a:r>
          </a:p>
          <a:p>
            <a:pPr lvl="2"/>
            <a:r>
              <a:rPr lang="en-US" sz="2200" dirty="0">
                <a:latin typeface="Century Gothic" panose="020B0502020202020204" pitchFamily="34" charset="0"/>
                <a:cs typeface="Lucida Sans Unicode" panose="020B0602030504020204" pitchFamily="34" charset="0"/>
              </a:rPr>
              <a:t>Directors Manual</a:t>
            </a:r>
          </a:p>
          <a:p>
            <a:pPr lvl="2"/>
            <a:r>
              <a:rPr lang="en-US" sz="2200" dirty="0">
                <a:latin typeface="Century Gothic" panose="020B0502020202020204" pitchFamily="34" charset="0"/>
                <a:cs typeface="Lucida Sans Unicode" panose="020B0602030504020204" pitchFamily="34" charset="0"/>
              </a:rPr>
              <a:t>Six class guides for each classes</a:t>
            </a:r>
          </a:p>
          <a:p>
            <a:pPr lvl="2"/>
            <a:r>
              <a:rPr lang="en-US" sz="2200" dirty="0">
                <a:latin typeface="Century Gothic" panose="020B0502020202020204" pitchFamily="34" charset="0"/>
                <a:cs typeface="Lucida Sans Unicode" panose="020B0602030504020204" pitchFamily="34" charset="0"/>
              </a:rPr>
              <a:t>All Adventurer Club insignias are changed with the new logo</a:t>
            </a:r>
          </a:p>
          <a:p>
            <a:pPr marL="0" indent="0">
              <a:buNone/>
            </a:pPr>
            <a:endParaRPr lang="en-US" dirty="0"/>
          </a:p>
        </p:txBody>
      </p:sp>
      <p:sp>
        <p:nvSpPr>
          <p:cNvPr id="4" name="Footer Placeholder 3"/>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1" i="0" u="none" strike="noStrike" kern="1200" cap="none" spc="0" normalizeH="0" baseline="0" noProof="0" dirty="0">
                <a:ln>
                  <a:noFill/>
                </a:ln>
                <a:solidFill>
                  <a:srgbClr val="212745">
                    <a:lumMod val="90000"/>
                    <a:lumOff val="10000"/>
                  </a:srgbClr>
                </a:solidFill>
                <a:effectLst/>
                <a:uLnTx/>
                <a:uFillTx/>
                <a:latin typeface="Times New Roman"/>
                <a:ea typeface="+mn-ea"/>
                <a:cs typeface="+mn-cs"/>
              </a:rPr>
              <a:t>Minnesota Conference Adventurer Ministry</a:t>
            </a:r>
          </a:p>
        </p:txBody>
      </p:sp>
      <p:sp>
        <p:nvSpPr>
          <p:cNvPr id="2" name="Rectangle 1"/>
          <p:cNvSpPr/>
          <p:nvPr/>
        </p:nvSpPr>
        <p:spPr>
          <a:xfrm>
            <a:off x="1015999" y="382419"/>
            <a:ext cx="10089323" cy="861774"/>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000" b="0" i="0" u="none" strike="noStrike" kern="1200" cap="none" spc="0" normalizeH="0" baseline="0" noProof="0" dirty="0">
                <a:ln>
                  <a:noFill/>
                </a:ln>
                <a:solidFill>
                  <a:prstClr val="black"/>
                </a:solidFill>
                <a:effectLst/>
                <a:uLnTx/>
                <a:uFillTx/>
                <a:latin typeface="Impact"/>
                <a:ea typeface="+mn-ea"/>
                <a:cs typeface="Aharoni" panose="02010803020104030203" pitchFamily="2" charset="-79"/>
              </a:rPr>
              <a:t>North American Adventurers History</a:t>
            </a:r>
            <a:endParaRPr kumimoji="0" lang="en-US" sz="5000" b="0" i="0" u="none" strike="noStrike" kern="1200" cap="none" spc="0" normalizeH="0" baseline="0" noProof="0" dirty="0">
              <a:ln>
                <a:noFill/>
              </a:ln>
              <a:solidFill>
                <a:prstClr val="black"/>
              </a:solidFill>
              <a:effectLst/>
              <a:uLnTx/>
              <a:uFillTx/>
              <a:latin typeface="Impact"/>
              <a:ea typeface="+mn-ea"/>
              <a:cs typeface="+mn-cs"/>
            </a:endParaRPr>
          </a:p>
        </p:txBody>
      </p:sp>
    </p:spTree>
    <p:extLst>
      <p:ext uri="{BB962C8B-B14F-4D97-AF65-F5344CB8AC3E}">
        <p14:creationId xmlns:p14="http://schemas.microsoft.com/office/powerpoint/2010/main" val="3790750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666593"/>
            <a:ext cx="7024744" cy="801136"/>
          </a:xfrm>
          <a:noFill/>
          <a:ln>
            <a:noFill/>
          </a:ln>
        </p:spPr>
        <p:txBody>
          <a:bodyPr>
            <a:noAutofit/>
          </a:bodyPr>
          <a:lstStyle/>
          <a:p>
            <a:pPr algn="ctr"/>
            <a:r>
              <a:rPr lang="en-US" sz="5400" b="1" dirty="0">
                <a:solidFill>
                  <a:schemeClr val="tx1"/>
                </a:solidFill>
              </a:rPr>
              <a:t>The Adventurer Club</a:t>
            </a:r>
            <a:endParaRPr lang="es-MX" sz="5400" b="1" dirty="0">
              <a:solidFill>
                <a:schemeClr val="tx1"/>
              </a:solidFill>
            </a:endParaRPr>
          </a:p>
        </p:txBody>
      </p:sp>
      <p:sp>
        <p:nvSpPr>
          <p:cNvPr id="4"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200" b="1" i="0" u="none" strike="noStrike" kern="1200" cap="none" spc="0" normalizeH="0" baseline="0" noProof="0" dirty="0">
                <a:ln>
                  <a:noFill/>
                </a:ln>
                <a:solidFill>
                  <a:srgbClr val="212745">
                    <a:lumMod val="90000"/>
                    <a:lumOff val="10000"/>
                  </a:srgbClr>
                </a:solidFill>
                <a:effectLst/>
                <a:uLnTx/>
                <a:uFillTx/>
                <a:latin typeface="Times New Roman"/>
                <a:ea typeface="+mn-ea"/>
                <a:cs typeface="+mn-cs"/>
              </a:rPr>
              <a:t>Minnesota Conference Adventurer </a:t>
            </a:r>
            <a:r>
              <a:rPr kumimoji="0" lang="en-US" altLang="en-US" sz="1200" b="1" i="0" u="none" strike="noStrike" kern="1200" cap="none" spc="0" normalizeH="0" baseline="0" noProof="0" dirty="0" err="1">
                <a:ln>
                  <a:noFill/>
                </a:ln>
                <a:solidFill>
                  <a:srgbClr val="212745">
                    <a:lumMod val="90000"/>
                    <a:lumOff val="10000"/>
                  </a:srgbClr>
                </a:solidFill>
                <a:effectLst/>
                <a:uLnTx/>
                <a:uFillTx/>
                <a:latin typeface="Times New Roman"/>
                <a:ea typeface="+mn-ea"/>
                <a:cs typeface="+mn-cs"/>
              </a:rPr>
              <a:t>Ministr</a:t>
            </a:r>
            <a:endParaRPr kumimoji="0" lang="es-MX" sz="1200" b="1" i="0" u="none" strike="noStrike" kern="1200" cap="none" spc="0" normalizeH="0" baseline="0" noProof="0" dirty="0">
              <a:ln>
                <a:noFill/>
              </a:ln>
              <a:solidFill>
                <a:srgbClr val="212745">
                  <a:lumMod val="90000"/>
                  <a:lumOff val="10000"/>
                </a:srgbClr>
              </a:solidFill>
              <a:effectLst/>
              <a:uLnTx/>
              <a:uFillTx/>
              <a:latin typeface="Times New Roman"/>
              <a:ea typeface="+mn-ea"/>
              <a:cs typeface="+mn-cs"/>
            </a:endParaRPr>
          </a:p>
        </p:txBody>
      </p:sp>
      <p:sp>
        <p:nvSpPr>
          <p:cNvPr id="3" name="Rectangle 2"/>
          <p:cNvSpPr/>
          <p:nvPr/>
        </p:nvSpPr>
        <p:spPr>
          <a:xfrm>
            <a:off x="1208539" y="1827495"/>
            <a:ext cx="9982200" cy="3240631"/>
          </a:xfrm>
          <a:prstGeom prst="rect">
            <a:avLst/>
          </a:prstGeom>
          <a:noFill/>
          <a:ln>
            <a:noFill/>
          </a:ln>
        </p:spPr>
        <p:txBody>
          <a:bodyPr wrap="square">
            <a:spAutoFit/>
          </a:bodyPr>
          <a:lstStyle/>
          <a:p>
            <a:pPr marL="457200" marR="0" lvl="0" indent="-457200" algn="l" defTabSz="914400" rtl="0" eaLnBrk="1" fontAlgn="auto" latinLnBrk="0" hangingPunct="1">
              <a:lnSpc>
                <a:spcPct val="150000"/>
              </a:lnSpc>
              <a:spcBef>
                <a:spcPts val="0"/>
              </a:spcBef>
              <a:spcAft>
                <a:spcPts val="0"/>
              </a:spcAft>
              <a:buClrTx/>
              <a:buSzTx/>
              <a:buFont typeface="Arial" pitchFamily="34" charset="0"/>
              <a:buChar char="•"/>
              <a:tabLst/>
              <a:defRPr/>
            </a:pPr>
            <a:r>
              <a:rPr kumimoji="0" lang="en-US" sz="2800" b="1" i="0" u="none" strike="noStrike" kern="1200" cap="none" spc="0" normalizeH="0" baseline="0" noProof="0" dirty="0">
                <a:ln>
                  <a:noFill/>
                </a:ln>
                <a:solidFill>
                  <a:prstClr val="black"/>
                </a:solidFill>
                <a:effectLst/>
                <a:uLnTx/>
                <a:uFillTx/>
                <a:latin typeface="Times New Roman"/>
                <a:ea typeface="+mn-ea"/>
                <a:cs typeface="+mn-cs"/>
              </a:rPr>
              <a:t>Not entertainment</a:t>
            </a:r>
          </a:p>
          <a:p>
            <a:pPr marL="457200" marR="0" lvl="0" indent="-457200" algn="l" defTabSz="914400" rtl="0" eaLnBrk="1" fontAlgn="auto" latinLnBrk="0" hangingPunct="1">
              <a:lnSpc>
                <a:spcPct val="150000"/>
              </a:lnSpc>
              <a:spcBef>
                <a:spcPts val="0"/>
              </a:spcBef>
              <a:spcAft>
                <a:spcPts val="0"/>
              </a:spcAft>
              <a:buClrTx/>
              <a:buSzTx/>
              <a:buFont typeface="Arial" pitchFamily="34" charset="0"/>
              <a:buChar char="•"/>
              <a:tabLst/>
              <a:defRPr/>
            </a:pPr>
            <a:r>
              <a:rPr kumimoji="0" lang="en-US" sz="2800" b="1" i="0" u="none" strike="noStrike" kern="1200" cap="none" spc="0" normalizeH="0" baseline="0" noProof="0" dirty="0">
                <a:ln>
                  <a:noFill/>
                </a:ln>
                <a:solidFill>
                  <a:prstClr val="black"/>
                </a:solidFill>
                <a:effectLst/>
                <a:uLnTx/>
                <a:uFillTx/>
                <a:latin typeface="Times New Roman"/>
                <a:ea typeface="+mn-ea"/>
                <a:cs typeface="+mn-cs"/>
              </a:rPr>
              <a:t>Not babysitting for parents</a:t>
            </a:r>
          </a:p>
          <a:p>
            <a:pPr marL="457200" marR="0" lvl="0" indent="-457200" algn="l" defTabSz="914400" rtl="0" eaLnBrk="1" fontAlgn="auto" latinLnBrk="0" hangingPunct="1">
              <a:lnSpc>
                <a:spcPct val="150000"/>
              </a:lnSpc>
              <a:spcBef>
                <a:spcPts val="0"/>
              </a:spcBef>
              <a:spcAft>
                <a:spcPts val="0"/>
              </a:spcAft>
              <a:buClrTx/>
              <a:buSzTx/>
              <a:buFont typeface="Arial" pitchFamily="34" charset="0"/>
              <a:buChar char="•"/>
              <a:tabLst/>
              <a:defRPr/>
            </a:pPr>
            <a:r>
              <a:rPr kumimoji="0" lang="en-US" sz="2800" b="1" i="0" u="none" strike="noStrike" kern="1200" cap="none" spc="0" normalizeH="0" baseline="0" noProof="0" dirty="0">
                <a:ln>
                  <a:noFill/>
                </a:ln>
                <a:solidFill>
                  <a:prstClr val="black"/>
                </a:solidFill>
                <a:effectLst/>
                <a:uLnTx/>
                <a:uFillTx/>
                <a:latin typeface="Times New Roman"/>
                <a:ea typeface="+mn-ea"/>
                <a:cs typeface="+mn-cs"/>
              </a:rPr>
              <a:t>Not simply another children group</a:t>
            </a:r>
          </a:p>
          <a:p>
            <a:pPr marL="457200" marR="0" lvl="0" indent="-457200" algn="l" defTabSz="914400" rtl="0" eaLnBrk="1" fontAlgn="auto" latinLnBrk="0" hangingPunct="1">
              <a:lnSpc>
                <a:spcPct val="150000"/>
              </a:lnSpc>
              <a:spcBef>
                <a:spcPts val="0"/>
              </a:spcBef>
              <a:spcAft>
                <a:spcPts val="0"/>
              </a:spcAft>
              <a:buClrTx/>
              <a:buSzTx/>
              <a:buFont typeface="Arial" pitchFamily="34" charset="0"/>
              <a:buChar char="•"/>
              <a:tabLst/>
              <a:defRPr/>
            </a:pPr>
            <a:r>
              <a:rPr kumimoji="0" lang="en-US" sz="2800" b="1" i="0" u="none" strike="noStrike" kern="1200" cap="none" spc="0" normalizeH="0" baseline="0" noProof="0" dirty="0">
                <a:ln>
                  <a:noFill/>
                </a:ln>
                <a:solidFill>
                  <a:prstClr val="black"/>
                </a:solidFill>
                <a:effectLst/>
                <a:uLnTx/>
                <a:uFillTx/>
                <a:latin typeface="Times New Roman"/>
                <a:ea typeface="+mn-ea"/>
                <a:cs typeface="+mn-cs"/>
              </a:rPr>
              <a:t>Not just an outdoor activity based club</a:t>
            </a:r>
          </a:p>
          <a:p>
            <a:pPr marL="457200" marR="0" lvl="0" indent="-457200" algn="l" defTabSz="914400" rtl="0" eaLnBrk="1" fontAlgn="auto" latinLnBrk="0" hangingPunct="1">
              <a:lnSpc>
                <a:spcPct val="150000"/>
              </a:lnSpc>
              <a:spcBef>
                <a:spcPts val="0"/>
              </a:spcBef>
              <a:spcAft>
                <a:spcPts val="0"/>
              </a:spcAft>
              <a:buClrTx/>
              <a:buSzTx/>
              <a:buFont typeface="Arial" pitchFamily="34" charset="0"/>
              <a:buChar char="•"/>
              <a:tabLst/>
              <a:defRPr/>
            </a:pPr>
            <a:endParaRPr kumimoji="0" lang="es-ES" sz="2800" b="1" i="0" u="none" strike="noStrike" kern="1200" cap="none" spc="0" normalizeH="0" baseline="0" noProof="0" dirty="0">
              <a:ln>
                <a:noFill/>
              </a:ln>
              <a:solidFill>
                <a:prstClr val="black"/>
              </a:solidFill>
              <a:effectLst/>
              <a:uLnTx/>
              <a:uFillTx/>
              <a:latin typeface="Times New Roman"/>
              <a:ea typeface="+mn-ea"/>
              <a:cs typeface="+mn-cs"/>
            </a:endParaRPr>
          </a:p>
        </p:txBody>
      </p:sp>
    </p:spTree>
    <p:extLst>
      <p:ext uri="{BB962C8B-B14F-4D97-AF65-F5344CB8AC3E}">
        <p14:creationId xmlns:p14="http://schemas.microsoft.com/office/powerpoint/2010/main" val="684850686"/>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5933" y="1364634"/>
            <a:ext cx="9860581" cy="4844143"/>
          </a:xfrm>
        </p:spPr>
        <p:txBody>
          <a:bodyPr>
            <a:normAutofit lnSpcReduction="10000"/>
          </a:bodyPr>
          <a:lstStyle/>
          <a:p>
            <a:pPr lvl="0"/>
            <a:endParaRPr lang="en-US" sz="2200" b="1" dirty="0">
              <a:latin typeface="Century Gothic" panose="020B0502020202020204" pitchFamily="34" charset="0"/>
              <a:cs typeface="Lucida Sans Unicode" panose="020B0602030504020204" pitchFamily="34" charset="0"/>
            </a:endParaRPr>
          </a:p>
          <a:p>
            <a:pPr marL="0" lvl="0" indent="0">
              <a:buNone/>
            </a:pPr>
            <a:r>
              <a:rPr lang="en-US" sz="2600" b="1" dirty="0">
                <a:latin typeface="Century Gothic" panose="020B0502020202020204" pitchFamily="34" charset="0"/>
                <a:cs typeface="Lucida Sans Unicode" panose="020B0602030504020204" pitchFamily="34" charset="0"/>
              </a:rPr>
              <a:t>Late1990s</a:t>
            </a:r>
            <a:r>
              <a:rPr lang="en-US" b="1" dirty="0">
                <a:latin typeface="Century Gothic" panose="020B0502020202020204" pitchFamily="34" charset="0"/>
                <a:cs typeface="Lucida Sans Unicode" panose="020B0602030504020204" pitchFamily="34" charset="0"/>
              </a:rPr>
              <a:t> </a:t>
            </a:r>
          </a:p>
          <a:p>
            <a:pPr lvl="1"/>
            <a:r>
              <a:rPr lang="en-US" dirty="0">
                <a:latin typeface="Century Gothic" panose="020B0502020202020204" pitchFamily="34" charset="0"/>
                <a:cs typeface="Lucida Sans Unicode" panose="020B0602030504020204" pitchFamily="34" charset="0"/>
              </a:rPr>
              <a:t>Terry Reeves writes the Adventurers Curriculum for MN Conference during John Reeves leadership as Youth Pastor</a:t>
            </a:r>
          </a:p>
          <a:p>
            <a:pPr lvl="1"/>
            <a:r>
              <a:rPr lang="en-US" dirty="0">
                <a:latin typeface="Century Gothic" panose="020B0502020202020204" pitchFamily="34" charset="0"/>
                <a:cs typeface="Lucida Sans Unicode" panose="020B0602030504020204" pitchFamily="34" charset="0"/>
              </a:rPr>
              <a:t>Pr. Reeves was Youth Leader for about 5-6 years</a:t>
            </a:r>
          </a:p>
          <a:p>
            <a:pPr marL="0" indent="0">
              <a:buNone/>
            </a:pPr>
            <a:r>
              <a:rPr lang="en-US" sz="2600" b="1" dirty="0">
                <a:latin typeface="Century Gothic" panose="020B0502020202020204" pitchFamily="34" charset="0"/>
                <a:cs typeface="Lucida Sans Unicode" panose="020B0602030504020204" pitchFamily="34" charset="0"/>
              </a:rPr>
              <a:t>2000-2003</a:t>
            </a:r>
          </a:p>
          <a:p>
            <a:pPr lvl="1"/>
            <a:r>
              <a:rPr lang="en-US" sz="2200" dirty="0">
                <a:latin typeface="Century Gothic" panose="020B0502020202020204" pitchFamily="34" charset="0"/>
                <a:cs typeface="Lucida Sans Unicode" panose="020B0602030504020204" pitchFamily="34" charset="0"/>
              </a:rPr>
              <a:t>Pr. Reeves becomes MN Conference Youth Leader</a:t>
            </a:r>
          </a:p>
          <a:p>
            <a:pPr lvl="1"/>
            <a:r>
              <a:rPr lang="en-US" sz="2200" dirty="0">
                <a:latin typeface="Century Gothic" panose="020B0502020202020204" pitchFamily="34" charset="0"/>
                <a:cs typeface="Lucida Sans Unicode" panose="020B0602030504020204" pitchFamily="34" charset="0"/>
              </a:rPr>
              <a:t>Noel Gamino becomes MN Conference Adventurers Area Coordinator</a:t>
            </a:r>
          </a:p>
          <a:p>
            <a:pPr lvl="1"/>
            <a:r>
              <a:rPr lang="en-US" dirty="0">
                <a:latin typeface="Century Gothic" panose="020B0502020202020204" pitchFamily="34" charset="0"/>
                <a:cs typeface="Lucida Sans Unicode" panose="020B0602030504020204" pitchFamily="34" charset="0"/>
              </a:rPr>
              <a:t>Local churches start running adventurer programs without formal structure </a:t>
            </a:r>
          </a:p>
          <a:p>
            <a:pPr marL="0" indent="0">
              <a:buNone/>
            </a:pPr>
            <a:r>
              <a:rPr lang="en-US" sz="2800" b="1" dirty="0">
                <a:latin typeface="Century Gothic" panose="020B0502020202020204" pitchFamily="34" charset="0"/>
                <a:cs typeface="Lucida Sans Unicode" panose="020B0602030504020204" pitchFamily="34" charset="0"/>
              </a:rPr>
              <a:t>2005 </a:t>
            </a:r>
          </a:p>
          <a:p>
            <a:pPr lvl="1"/>
            <a:r>
              <a:rPr lang="en-US" sz="2200" dirty="0">
                <a:latin typeface="Century Gothic" panose="020B0502020202020204" pitchFamily="34" charset="0"/>
                <a:cs typeface="Lucida Sans Unicode" panose="020B0602030504020204" pitchFamily="34" charset="0"/>
              </a:rPr>
              <a:t>Pr. Jeff Wines becomes MN Conference Youth Leader</a:t>
            </a:r>
          </a:p>
          <a:p>
            <a:pPr marL="0" indent="0">
              <a:buNone/>
            </a:pPr>
            <a:endParaRPr lang="en-US" dirty="0"/>
          </a:p>
        </p:txBody>
      </p:sp>
      <p:sp>
        <p:nvSpPr>
          <p:cNvPr id="4" name="Footer Placeholder 3"/>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1" i="0" u="none" strike="noStrike" kern="1200" cap="none" spc="0" normalizeH="0" baseline="0" noProof="0" dirty="0">
                <a:ln>
                  <a:noFill/>
                </a:ln>
                <a:solidFill>
                  <a:srgbClr val="212745">
                    <a:lumMod val="90000"/>
                    <a:lumOff val="10000"/>
                  </a:srgbClr>
                </a:solidFill>
                <a:effectLst/>
                <a:uLnTx/>
                <a:uFillTx/>
                <a:latin typeface="Times New Roman"/>
                <a:ea typeface="+mn-ea"/>
                <a:cs typeface="+mn-cs"/>
              </a:rPr>
              <a:t>Minnesota Conference Adventurer Ministry</a:t>
            </a:r>
          </a:p>
        </p:txBody>
      </p:sp>
      <p:sp>
        <p:nvSpPr>
          <p:cNvPr id="2" name="Rectangle 1"/>
          <p:cNvSpPr/>
          <p:nvPr/>
        </p:nvSpPr>
        <p:spPr>
          <a:xfrm>
            <a:off x="1015999" y="382419"/>
            <a:ext cx="10089323" cy="861774"/>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000" b="0" i="0" u="none" strike="noStrike" kern="1200" cap="none" spc="0" normalizeH="0" baseline="0" noProof="0" dirty="0">
                <a:ln>
                  <a:noFill/>
                </a:ln>
                <a:solidFill>
                  <a:prstClr val="black"/>
                </a:solidFill>
                <a:effectLst/>
                <a:uLnTx/>
                <a:uFillTx/>
                <a:latin typeface="Impact"/>
                <a:ea typeface="+mn-ea"/>
                <a:cs typeface="Aharoni" panose="02010803020104030203" pitchFamily="2" charset="-79"/>
              </a:rPr>
              <a:t>MN Conference Adventurers History</a:t>
            </a:r>
            <a:endParaRPr kumimoji="0" lang="en-US" sz="5000" b="0" i="0" u="none" strike="noStrike" kern="1200" cap="none" spc="0" normalizeH="0" baseline="0" noProof="0" dirty="0">
              <a:ln>
                <a:noFill/>
              </a:ln>
              <a:solidFill>
                <a:prstClr val="black"/>
              </a:solidFill>
              <a:effectLst/>
              <a:uLnTx/>
              <a:uFillTx/>
              <a:latin typeface="Impact"/>
              <a:ea typeface="+mn-ea"/>
              <a:cs typeface="+mn-cs"/>
            </a:endParaRPr>
          </a:p>
        </p:txBody>
      </p:sp>
    </p:spTree>
    <p:extLst>
      <p:ext uri="{BB962C8B-B14F-4D97-AF65-F5344CB8AC3E}">
        <p14:creationId xmlns:p14="http://schemas.microsoft.com/office/powerpoint/2010/main" val="12714504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5933" y="1244194"/>
            <a:ext cx="9860581" cy="4964584"/>
          </a:xfrm>
        </p:spPr>
        <p:txBody>
          <a:bodyPr>
            <a:normAutofit fontScale="85000" lnSpcReduction="20000"/>
          </a:bodyPr>
          <a:lstStyle/>
          <a:p>
            <a:pPr lvl="0"/>
            <a:endParaRPr lang="en-US" sz="2200" b="1" dirty="0">
              <a:latin typeface="Century Gothic" panose="020B0502020202020204" pitchFamily="34" charset="0"/>
              <a:cs typeface="Lucida Sans Unicode" panose="020B0602030504020204" pitchFamily="34" charset="0"/>
            </a:endParaRPr>
          </a:p>
          <a:p>
            <a:pPr marL="0" lvl="0" indent="0">
              <a:spcBef>
                <a:spcPts val="0"/>
              </a:spcBef>
              <a:buNone/>
            </a:pPr>
            <a:endParaRPr lang="en-US" sz="2800" b="1" dirty="0">
              <a:solidFill>
                <a:srgbClr val="002060"/>
              </a:solidFill>
              <a:latin typeface="Century Gothic" panose="020B0502020202020204" pitchFamily="34" charset="0"/>
            </a:endParaRPr>
          </a:p>
          <a:p>
            <a:pPr marL="0" lvl="0" indent="0">
              <a:spcBef>
                <a:spcPts val="0"/>
              </a:spcBef>
              <a:buNone/>
            </a:pPr>
            <a:r>
              <a:rPr lang="en-US" sz="2800" b="1" dirty="0">
                <a:solidFill>
                  <a:srgbClr val="002060"/>
                </a:solidFill>
                <a:latin typeface="Century Gothic" panose="020B0502020202020204" pitchFamily="34" charset="0"/>
              </a:rPr>
              <a:t>2008</a:t>
            </a:r>
            <a:endParaRPr lang="en-US" sz="4800" b="1" dirty="0">
              <a:solidFill>
                <a:srgbClr val="002060"/>
              </a:solidFill>
              <a:latin typeface="Century Gothic" panose="020B0502020202020204" pitchFamily="34" charset="0"/>
            </a:endParaRPr>
          </a:p>
          <a:p>
            <a:pPr lvl="1">
              <a:spcBef>
                <a:spcPts val="0"/>
              </a:spcBef>
            </a:pPr>
            <a:r>
              <a:rPr lang="en-US" sz="2600" dirty="0">
                <a:solidFill>
                  <a:srgbClr val="002060"/>
                </a:solidFill>
                <a:latin typeface="Century Gothic" panose="020B0502020202020204" pitchFamily="34" charset="0"/>
              </a:rPr>
              <a:t>Noel Gamino appointed as Minnesota Adventurer Director </a:t>
            </a:r>
          </a:p>
          <a:p>
            <a:pPr lvl="1">
              <a:spcBef>
                <a:spcPts val="0"/>
              </a:spcBef>
            </a:pPr>
            <a:r>
              <a:rPr lang="en-US" sz="2600" dirty="0">
                <a:solidFill>
                  <a:srgbClr val="002060"/>
                </a:solidFill>
                <a:latin typeface="Century Gothic" panose="020B0502020202020204" pitchFamily="34" charset="0"/>
              </a:rPr>
              <a:t>Alvina Cook becomes Adventurer Area Coordinator</a:t>
            </a:r>
            <a:endParaRPr lang="en-US" sz="4200" dirty="0">
              <a:solidFill>
                <a:srgbClr val="002060"/>
              </a:solidFill>
              <a:latin typeface="Century Gothic" panose="020B0502020202020204" pitchFamily="34" charset="0"/>
            </a:endParaRPr>
          </a:p>
          <a:p>
            <a:pPr lvl="1">
              <a:lnSpc>
                <a:spcPct val="107000"/>
              </a:lnSpc>
              <a:spcBef>
                <a:spcPts val="0"/>
              </a:spcBef>
              <a:spcAft>
                <a:spcPts val="800"/>
              </a:spcAft>
            </a:pPr>
            <a:r>
              <a:rPr lang="en-US" sz="2600" dirty="0">
                <a:solidFill>
                  <a:srgbClr val="002060"/>
                </a:solidFill>
                <a:latin typeface="Century Gothic" panose="020B0502020202020204" pitchFamily="34" charset="0"/>
                <a:ea typeface="Times New Roman" panose="02020603050405020304" pitchFamily="18" charset="0"/>
                <a:cs typeface="Times New Roman" panose="02020603050405020304" pitchFamily="18" charset="0"/>
              </a:rPr>
              <a:t>Adventurer council formed at the MN conference and votes uniform</a:t>
            </a:r>
          </a:p>
          <a:p>
            <a:pPr lvl="1">
              <a:lnSpc>
                <a:spcPct val="107000"/>
              </a:lnSpc>
              <a:spcBef>
                <a:spcPts val="0"/>
              </a:spcBef>
              <a:spcAft>
                <a:spcPts val="800"/>
              </a:spcAft>
            </a:pPr>
            <a:r>
              <a:rPr lang="en-US" sz="2600" dirty="0">
                <a:solidFill>
                  <a:srgbClr val="002060"/>
                </a:solidFill>
                <a:latin typeface="Century Gothic" panose="020B0502020202020204" pitchFamily="34" charset="0"/>
                <a:ea typeface="Times New Roman" panose="02020603050405020304" pitchFamily="18" charset="0"/>
                <a:cs typeface="Times New Roman" panose="02020603050405020304" pitchFamily="18" charset="0"/>
              </a:rPr>
              <a:t>Adventure Website Created</a:t>
            </a:r>
          </a:p>
          <a:p>
            <a:pPr marL="0" lvl="0" indent="0">
              <a:buNone/>
            </a:pPr>
            <a:r>
              <a:rPr lang="en-US" sz="2800" b="1" dirty="0">
                <a:latin typeface="Century Gothic" panose="020B0502020202020204" pitchFamily="34" charset="0"/>
              </a:rPr>
              <a:t>2011</a:t>
            </a:r>
          </a:p>
          <a:p>
            <a:pPr lvl="1"/>
            <a:r>
              <a:rPr lang="en-US" sz="2600" dirty="0">
                <a:latin typeface="Century Gothic" panose="020B0502020202020204" pitchFamily="34" charset="0"/>
              </a:rPr>
              <a:t>Vanessa Blanca joins as Adventurer Area Coordinator</a:t>
            </a:r>
          </a:p>
          <a:p>
            <a:pPr lvl="1"/>
            <a:r>
              <a:rPr lang="en-US" sz="2600" dirty="0">
                <a:latin typeface="Century Gothic" panose="020B0502020202020204" pitchFamily="34" charset="0"/>
              </a:rPr>
              <a:t>Adventure council forms structure for Adventurer club in MN</a:t>
            </a:r>
          </a:p>
          <a:p>
            <a:pPr lvl="1"/>
            <a:r>
              <a:rPr lang="en-US" sz="2600" dirty="0">
                <a:latin typeface="Century Gothic" panose="020B0502020202020204" pitchFamily="34" charset="0"/>
              </a:rPr>
              <a:t>Annual Adventure Fun Day and Family Camp Adopted in MN Conference</a:t>
            </a:r>
          </a:p>
          <a:p>
            <a:pPr marL="0" indent="0">
              <a:buNone/>
            </a:pPr>
            <a:r>
              <a:rPr lang="en-US" sz="2800" b="1" dirty="0">
                <a:latin typeface="Century Gothic" panose="020B0502020202020204" pitchFamily="34" charset="0"/>
              </a:rPr>
              <a:t>2012</a:t>
            </a:r>
            <a:endParaRPr lang="en-US" sz="2800" dirty="0">
              <a:latin typeface="Century Gothic" panose="020B0502020202020204" pitchFamily="34" charset="0"/>
            </a:endParaRPr>
          </a:p>
          <a:p>
            <a:pPr lvl="1"/>
            <a:r>
              <a:rPr lang="en-US" sz="2600" dirty="0">
                <a:latin typeface="Century Gothic" panose="020B0502020202020204" pitchFamily="34" charset="0"/>
              </a:rPr>
              <a:t>First Formal Adventurers Staff Training</a:t>
            </a:r>
          </a:p>
          <a:p>
            <a:pPr lvl="1">
              <a:lnSpc>
                <a:spcPct val="107000"/>
              </a:lnSpc>
              <a:spcBef>
                <a:spcPts val="0"/>
              </a:spcBef>
              <a:spcAft>
                <a:spcPts val="800"/>
              </a:spcAft>
            </a:pPr>
            <a:endParaRPr lang="en-US" sz="1800" dirty="0">
              <a:solidFill>
                <a:srgbClr val="002060"/>
              </a:solidFill>
              <a:latin typeface="Century Gothic" panose="020B0502020202020204" pitchFamily="34" charset="0"/>
              <a:ea typeface="Times New Roman" panose="02020603050405020304" pitchFamily="18" charset="0"/>
              <a:cs typeface="Times New Roman" panose="02020603050405020304" pitchFamily="18" charset="0"/>
            </a:endParaRPr>
          </a:p>
          <a:p>
            <a:pPr marL="0" indent="0">
              <a:buNone/>
            </a:pPr>
            <a:endParaRPr lang="en-US" dirty="0"/>
          </a:p>
        </p:txBody>
      </p:sp>
      <p:sp>
        <p:nvSpPr>
          <p:cNvPr id="4" name="Footer Placeholder 3"/>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1" i="0" u="none" strike="noStrike" kern="1200" cap="none" spc="0" normalizeH="0" baseline="0" noProof="0" dirty="0">
                <a:ln>
                  <a:noFill/>
                </a:ln>
                <a:solidFill>
                  <a:srgbClr val="212745">
                    <a:lumMod val="90000"/>
                    <a:lumOff val="10000"/>
                  </a:srgbClr>
                </a:solidFill>
                <a:effectLst/>
                <a:uLnTx/>
                <a:uFillTx/>
                <a:latin typeface="Times New Roman"/>
                <a:ea typeface="+mn-ea"/>
                <a:cs typeface="+mn-cs"/>
              </a:rPr>
              <a:t>Minnesota Conference Adventurer Ministry</a:t>
            </a:r>
          </a:p>
        </p:txBody>
      </p:sp>
      <p:sp>
        <p:nvSpPr>
          <p:cNvPr id="2" name="Rectangle 1"/>
          <p:cNvSpPr/>
          <p:nvPr/>
        </p:nvSpPr>
        <p:spPr>
          <a:xfrm>
            <a:off x="1015999" y="382419"/>
            <a:ext cx="10089323" cy="861774"/>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000" b="0" i="0" u="none" strike="noStrike" kern="1200" cap="none" spc="0" normalizeH="0" baseline="0" noProof="0" dirty="0">
                <a:ln>
                  <a:noFill/>
                </a:ln>
                <a:solidFill>
                  <a:prstClr val="black"/>
                </a:solidFill>
                <a:effectLst/>
                <a:uLnTx/>
                <a:uFillTx/>
                <a:latin typeface="Impact"/>
                <a:ea typeface="+mn-ea"/>
                <a:cs typeface="Aharoni" panose="02010803020104030203" pitchFamily="2" charset="-79"/>
              </a:rPr>
              <a:t>MN Conference Adventurers History</a:t>
            </a:r>
            <a:endParaRPr kumimoji="0" lang="en-US" sz="5000" b="0" i="0" u="none" strike="noStrike" kern="1200" cap="none" spc="0" normalizeH="0" baseline="0" noProof="0" dirty="0">
              <a:ln>
                <a:noFill/>
              </a:ln>
              <a:solidFill>
                <a:prstClr val="black"/>
              </a:solidFill>
              <a:effectLst/>
              <a:uLnTx/>
              <a:uFillTx/>
              <a:latin typeface="Impact"/>
              <a:ea typeface="+mn-ea"/>
              <a:cs typeface="+mn-cs"/>
            </a:endParaRPr>
          </a:p>
        </p:txBody>
      </p:sp>
    </p:spTree>
    <p:extLst>
      <p:ext uri="{BB962C8B-B14F-4D97-AF65-F5344CB8AC3E}">
        <p14:creationId xmlns:p14="http://schemas.microsoft.com/office/powerpoint/2010/main" val="647525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5933" y="1244194"/>
            <a:ext cx="9860581" cy="4964584"/>
          </a:xfrm>
        </p:spPr>
        <p:txBody>
          <a:bodyPr>
            <a:normAutofit fontScale="77500" lnSpcReduction="20000"/>
          </a:bodyPr>
          <a:lstStyle/>
          <a:p>
            <a:pPr lvl="0"/>
            <a:endParaRPr lang="en-US" sz="2200" b="1" dirty="0">
              <a:latin typeface="Century Gothic" panose="020B0502020202020204" pitchFamily="34" charset="0"/>
              <a:cs typeface="Lucida Sans Unicode" panose="020B0602030504020204" pitchFamily="34" charset="0"/>
            </a:endParaRPr>
          </a:p>
          <a:p>
            <a:pPr marL="0" lvl="0" indent="0">
              <a:spcBef>
                <a:spcPts val="0"/>
              </a:spcBef>
              <a:buNone/>
            </a:pPr>
            <a:r>
              <a:rPr lang="en-US" sz="2800" b="1" dirty="0">
                <a:solidFill>
                  <a:srgbClr val="002060"/>
                </a:solidFill>
                <a:latin typeface="Century Gothic" panose="020B0502020202020204" pitchFamily="34" charset="0"/>
              </a:rPr>
              <a:t>2014</a:t>
            </a:r>
          </a:p>
          <a:p>
            <a:pPr lvl="1"/>
            <a:r>
              <a:rPr lang="en-US" sz="2600" dirty="0" err="1">
                <a:latin typeface="Century Gothic" panose="020B0502020202020204" pitchFamily="34" charset="0"/>
              </a:rPr>
              <a:t>Jilian</a:t>
            </a:r>
            <a:r>
              <a:rPr lang="en-US" sz="2600" dirty="0">
                <a:latin typeface="Century Gothic" panose="020B0502020202020204" pitchFamily="34" charset="0"/>
              </a:rPr>
              <a:t> Maranga joins MN Conference as one of the Area Coordinator</a:t>
            </a:r>
          </a:p>
          <a:p>
            <a:pPr marL="0" lvl="0" indent="0">
              <a:spcBef>
                <a:spcPts val="0"/>
              </a:spcBef>
              <a:buNone/>
            </a:pPr>
            <a:endParaRPr lang="en-US" sz="2800" b="1" dirty="0">
              <a:solidFill>
                <a:srgbClr val="002060"/>
              </a:solidFill>
              <a:latin typeface="Century Gothic" panose="020B0502020202020204" pitchFamily="34" charset="0"/>
            </a:endParaRPr>
          </a:p>
          <a:p>
            <a:pPr marL="0" lvl="0" indent="0">
              <a:spcBef>
                <a:spcPts val="0"/>
              </a:spcBef>
              <a:buNone/>
            </a:pPr>
            <a:r>
              <a:rPr lang="en-US" sz="2800" b="1" dirty="0">
                <a:solidFill>
                  <a:srgbClr val="002060"/>
                </a:solidFill>
                <a:latin typeface="Century Gothic" panose="020B0502020202020204" pitchFamily="34" charset="0"/>
              </a:rPr>
              <a:t>2015</a:t>
            </a:r>
            <a:endParaRPr lang="en-US" sz="4800" b="1" dirty="0">
              <a:solidFill>
                <a:srgbClr val="002060"/>
              </a:solidFill>
              <a:latin typeface="Century Gothic" panose="020B0502020202020204" pitchFamily="34" charset="0"/>
            </a:endParaRPr>
          </a:p>
          <a:p>
            <a:pPr lvl="1">
              <a:spcBef>
                <a:spcPts val="0"/>
              </a:spcBef>
            </a:pPr>
            <a:r>
              <a:rPr lang="en-US" sz="2600" dirty="0">
                <a:solidFill>
                  <a:srgbClr val="002060"/>
                </a:solidFill>
                <a:latin typeface="Century Gothic" panose="020B0502020202020204" pitchFamily="34" charset="0"/>
              </a:rPr>
              <a:t>Nelly Torori becomes one of the MN Conference Adventurer Area Coordinator</a:t>
            </a:r>
            <a:endParaRPr lang="en-US" sz="4200" dirty="0">
              <a:solidFill>
                <a:srgbClr val="002060"/>
              </a:solidFill>
              <a:latin typeface="Century Gothic" panose="020B0502020202020204" pitchFamily="34" charset="0"/>
            </a:endParaRPr>
          </a:p>
          <a:p>
            <a:pPr marL="0" lvl="0" indent="0">
              <a:buNone/>
            </a:pPr>
            <a:r>
              <a:rPr lang="en-US" sz="2800" b="1" dirty="0">
                <a:latin typeface="Century Gothic" panose="020B0502020202020204" pitchFamily="34" charset="0"/>
              </a:rPr>
              <a:t>2016</a:t>
            </a:r>
          </a:p>
          <a:p>
            <a:pPr lvl="1"/>
            <a:r>
              <a:rPr lang="en-US" sz="2600" dirty="0">
                <a:latin typeface="Century Gothic" panose="020B0502020202020204" pitchFamily="34" charset="0"/>
              </a:rPr>
              <a:t>Pr. José Torres becomes MN Conference Youth Leader</a:t>
            </a:r>
          </a:p>
          <a:p>
            <a:pPr lvl="1"/>
            <a:r>
              <a:rPr lang="en-US" sz="2600" dirty="0">
                <a:latin typeface="Century Gothic" panose="020B0502020202020204" pitchFamily="34" charset="0"/>
              </a:rPr>
              <a:t>Leads a council of youth leadership in MN Conference to cast the mission and vision for the Youth Ministry in MN Conference</a:t>
            </a:r>
          </a:p>
          <a:p>
            <a:pPr lvl="1"/>
            <a:r>
              <a:rPr lang="en-US" sz="2600" dirty="0">
                <a:latin typeface="Century Gothic" panose="020B0502020202020204" pitchFamily="34" charset="0"/>
              </a:rPr>
              <a:t>Caesar Gutiérrez becomes Spanish Speaking Adventurers Area Coordinator</a:t>
            </a:r>
          </a:p>
          <a:p>
            <a:pPr marL="0" indent="0">
              <a:buNone/>
            </a:pPr>
            <a:r>
              <a:rPr lang="en-US" sz="2800" b="1" dirty="0">
                <a:latin typeface="Century Gothic" panose="020B0502020202020204" pitchFamily="34" charset="0"/>
              </a:rPr>
              <a:t>2017</a:t>
            </a:r>
            <a:endParaRPr lang="en-US" sz="2800" dirty="0">
              <a:latin typeface="Century Gothic" panose="020B0502020202020204" pitchFamily="34" charset="0"/>
            </a:endParaRPr>
          </a:p>
          <a:p>
            <a:pPr lvl="1"/>
            <a:r>
              <a:rPr lang="en-US" sz="2600" dirty="0">
                <a:latin typeface="Century Gothic" panose="020B0502020202020204" pitchFamily="34" charset="0"/>
              </a:rPr>
              <a:t>Emily Sure  joins as MN Conference Adventurers Area Coordinator</a:t>
            </a:r>
          </a:p>
          <a:p>
            <a:pPr marL="0" indent="0">
              <a:buNone/>
            </a:pPr>
            <a:r>
              <a:rPr lang="en-US" sz="2800" b="1" dirty="0">
                <a:latin typeface="Century Gothic" panose="020B0502020202020204" pitchFamily="34" charset="0"/>
              </a:rPr>
              <a:t>2018</a:t>
            </a:r>
          </a:p>
          <a:p>
            <a:pPr lvl="1"/>
            <a:r>
              <a:rPr lang="en-US" sz="2600" dirty="0">
                <a:latin typeface="Century Gothic" panose="020B0502020202020204" pitchFamily="34" charset="0"/>
              </a:rPr>
              <a:t>Pr. </a:t>
            </a:r>
            <a:r>
              <a:rPr lang="en-US" sz="2600" dirty="0" err="1">
                <a:latin typeface="Century Gothic" panose="020B0502020202020204" pitchFamily="34" charset="0"/>
              </a:rPr>
              <a:t>Shelina</a:t>
            </a:r>
            <a:r>
              <a:rPr lang="en-US" sz="2600" dirty="0">
                <a:latin typeface="Century Gothic" panose="020B0502020202020204" pitchFamily="34" charset="0"/>
              </a:rPr>
              <a:t> Bonjour becomes MN Conference Youth Leader</a:t>
            </a:r>
          </a:p>
          <a:p>
            <a:pPr lvl="1">
              <a:lnSpc>
                <a:spcPct val="107000"/>
              </a:lnSpc>
              <a:spcBef>
                <a:spcPts val="0"/>
              </a:spcBef>
              <a:spcAft>
                <a:spcPts val="800"/>
              </a:spcAft>
            </a:pPr>
            <a:endParaRPr lang="en-US" sz="1800" dirty="0">
              <a:solidFill>
                <a:srgbClr val="002060"/>
              </a:solidFill>
              <a:latin typeface="Century Gothic" panose="020B0502020202020204" pitchFamily="34" charset="0"/>
              <a:ea typeface="Times New Roman" panose="02020603050405020304" pitchFamily="18" charset="0"/>
              <a:cs typeface="Times New Roman" panose="02020603050405020304" pitchFamily="18" charset="0"/>
            </a:endParaRPr>
          </a:p>
          <a:p>
            <a:pPr marL="0" indent="0">
              <a:buNone/>
            </a:pPr>
            <a:endParaRPr lang="en-US" dirty="0"/>
          </a:p>
        </p:txBody>
      </p:sp>
      <p:sp>
        <p:nvSpPr>
          <p:cNvPr id="4" name="Footer Placeholder 3"/>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1" i="0" u="none" strike="noStrike" kern="1200" cap="none" spc="0" normalizeH="0" baseline="0" noProof="0" dirty="0">
                <a:ln>
                  <a:noFill/>
                </a:ln>
                <a:solidFill>
                  <a:srgbClr val="212745">
                    <a:lumMod val="90000"/>
                    <a:lumOff val="10000"/>
                  </a:srgbClr>
                </a:solidFill>
                <a:effectLst/>
                <a:uLnTx/>
                <a:uFillTx/>
                <a:latin typeface="Times New Roman"/>
                <a:ea typeface="+mn-ea"/>
                <a:cs typeface="+mn-cs"/>
              </a:rPr>
              <a:t>Minnesota Conference Adventurer Ministry</a:t>
            </a:r>
          </a:p>
        </p:txBody>
      </p:sp>
      <p:sp>
        <p:nvSpPr>
          <p:cNvPr id="2" name="Rectangle 1"/>
          <p:cNvSpPr/>
          <p:nvPr/>
        </p:nvSpPr>
        <p:spPr>
          <a:xfrm>
            <a:off x="1015999" y="382419"/>
            <a:ext cx="10089323" cy="861774"/>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000" b="0" i="0" u="none" strike="noStrike" kern="1200" cap="none" spc="0" normalizeH="0" baseline="0" noProof="0" dirty="0">
                <a:ln>
                  <a:noFill/>
                </a:ln>
                <a:solidFill>
                  <a:prstClr val="black"/>
                </a:solidFill>
                <a:effectLst/>
                <a:uLnTx/>
                <a:uFillTx/>
                <a:latin typeface="Impact"/>
                <a:ea typeface="+mn-ea"/>
                <a:cs typeface="Aharoni" panose="02010803020104030203" pitchFamily="2" charset="-79"/>
              </a:rPr>
              <a:t>MN Conference Adventurers History</a:t>
            </a:r>
            <a:endParaRPr kumimoji="0" lang="en-US" sz="5000" b="0" i="0" u="none" strike="noStrike" kern="1200" cap="none" spc="0" normalizeH="0" baseline="0" noProof="0" dirty="0">
              <a:ln>
                <a:noFill/>
              </a:ln>
              <a:solidFill>
                <a:prstClr val="black"/>
              </a:solidFill>
              <a:effectLst/>
              <a:uLnTx/>
              <a:uFillTx/>
              <a:latin typeface="Impact"/>
              <a:ea typeface="+mn-ea"/>
              <a:cs typeface="+mn-cs"/>
            </a:endParaRPr>
          </a:p>
        </p:txBody>
      </p:sp>
    </p:spTree>
    <p:extLst>
      <p:ext uri="{BB962C8B-B14F-4D97-AF65-F5344CB8AC3E}">
        <p14:creationId xmlns:p14="http://schemas.microsoft.com/office/powerpoint/2010/main" val="2940908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Content Placeholder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17717" y="1618820"/>
            <a:ext cx="3077553" cy="3819945"/>
          </a:xfrm>
          <a:prstGeom prst="rect">
            <a:avLst/>
          </a:prstGeom>
          <a:noFill/>
          <a:ln>
            <a:noFill/>
          </a:ln>
        </p:spPr>
      </p:pic>
      <p:sp>
        <p:nvSpPr>
          <p:cNvPr id="2" name="Title 1"/>
          <p:cNvSpPr>
            <a:spLocks noGrp="1"/>
          </p:cNvSpPr>
          <p:nvPr>
            <p:ph type="title"/>
          </p:nvPr>
        </p:nvSpPr>
        <p:spPr>
          <a:xfrm>
            <a:off x="337285" y="399387"/>
            <a:ext cx="11245115" cy="1140082"/>
          </a:xfr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dirty="0">
                <a:ln w="11430"/>
                <a:solidFill>
                  <a:schemeClr val="tx1"/>
                </a:solidFill>
              </a:rPr>
              <a:t>Adventurer Club New Emblem</a:t>
            </a:r>
          </a:p>
        </p:txBody>
      </p:sp>
      <p:sp>
        <p:nvSpPr>
          <p:cNvPr id="39" name="Footer Placeholder 38"/>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1" i="0" u="none" strike="noStrike" kern="1200" cap="none" spc="0" normalizeH="0" baseline="0" noProof="0" dirty="0">
                <a:ln>
                  <a:noFill/>
                </a:ln>
                <a:solidFill>
                  <a:srgbClr val="212745">
                    <a:lumMod val="90000"/>
                    <a:lumOff val="10000"/>
                  </a:srgbClr>
                </a:solidFill>
                <a:effectLst/>
                <a:uLnTx/>
                <a:uFillTx/>
                <a:latin typeface="Times New Roman"/>
                <a:ea typeface="+mn-ea"/>
                <a:cs typeface="+mn-cs"/>
              </a:rPr>
              <a:t>Minnesota Conference Adventurer Ministry</a:t>
            </a:r>
          </a:p>
        </p:txBody>
      </p:sp>
      <p:cxnSp>
        <p:nvCxnSpPr>
          <p:cNvPr id="5" name="Straight Arrow Connector 4"/>
          <p:cNvCxnSpPr/>
          <p:nvPr/>
        </p:nvCxnSpPr>
        <p:spPr>
          <a:xfrm>
            <a:off x="2413117" y="3842657"/>
            <a:ext cx="2219762" cy="0"/>
          </a:xfrm>
          <a:prstGeom prst="straightConnector1">
            <a:avLst/>
          </a:prstGeom>
          <a:ln w="38100">
            <a:tailEnd type="arrow"/>
          </a:ln>
        </p:spPr>
        <p:style>
          <a:lnRef idx="1">
            <a:schemeClr val="accent3"/>
          </a:lnRef>
          <a:fillRef idx="0">
            <a:schemeClr val="accent3"/>
          </a:fillRef>
          <a:effectRef idx="0">
            <a:schemeClr val="accent3"/>
          </a:effectRef>
          <a:fontRef idx="minor">
            <a:schemeClr val="tx1"/>
          </a:fontRef>
        </p:style>
      </p:cxnSp>
      <p:cxnSp>
        <p:nvCxnSpPr>
          <p:cNvPr id="10" name="Straight Arrow Connector 9"/>
          <p:cNvCxnSpPr/>
          <p:nvPr/>
        </p:nvCxnSpPr>
        <p:spPr>
          <a:xfrm>
            <a:off x="2396142" y="2196303"/>
            <a:ext cx="2448001" cy="0"/>
          </a:xfrm>
          <a:prstGeom prst="straightConnector1">
            <a:avLst/>
          </a:prstGeom>
          <a:ln w="38100">
            <a:tailEnd type="arrow"/>
          </a:ln>
        </p:spPr>
        <p:style>
          <a:lnRef idx="1">
            <a:schemeClr val="accent3"/>
          </a:lnRef>
          <a:fillRef idx="0">
            <a:schemeClr val="accent3"/>
          </a:fillRef>
          <a:effectRef idx="0">
            <a:schemeClr val="accent3"/>
          </a:effectRef>
          <a:fontRef idx="minor">
            <a:schemeClr val="tx1"/>
          </a:fontRef>
        </p:style>
      </p:cxnSp>
      <p:cxnSp>
        <p:nvCxnSpPr>
          <p:cNvPr id="17" name="Straight Arrow Connector 16"/>
          <p:cNvCxnSpPr/>
          <p:nvPr/>
        </p:nvCxnSpPr>
        <p:spPr>
          <a:xfrm flipV="1">
            <a:off x="2413117" y="4431512"/>
            <a:ext cx="3105940" cy="266145"/>
          </a:xfrm>
          <a:prstGeom prst="straightConnector1">
            <a:avLst/>
          </a:prstGeom>
          <a:ln w="38100">
            <a:tailEnd type="arrow"/>
          </a:ln>
        </p:spPr>
        <p:style>
          <a:lnRef idx="1">
            <a:schemeClr val="accent3"/>
          </a:lnRef>
          <a:fillRef idx="0">
            <a:schemeClr val="accent3"/>
          </a:fillRef>
          <a:effectRef idx="0">
            <a:schemeClr val="accent3"/>
          </a:effectRef>
          <a:fontRef idx="minor">
            <a:schemeClr val="tx1"/>
          </a:fontRef>
        </p:style>
      </p:cxnSp>
      <p:sp>
        <p:nvSpPr>
          <p:cNvPr id="23" name="TextBox 22"/>
          <p:cNvSpPr txBox="1"/>
          <p:nvPr/>
        </p:nvSpPr>
        <p:spPr>
          <a:xfrm>
            <a:off x="808416" y="1954863"/>
            <a:ext cx="2641367" cy="31393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a:ea typeface="+mn-ea"/>
                <a:cs typeface="+mn-cs"/>
              </a:rPr>
              <a:t>White (Purity)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a:ea typeface="+mn-ea"/>
                <a:cs typeface="+mn-cs"/>
              </a:rPr>
              <a:t>Burgundy (Royalty)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a:ea typeface="+mn-ea"/>
                <a:cs typeface="+mn-cs"/>
              </a:rPr>
              <a:t>Blue (Loyalty)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a:ea typeface="+mn-ea"/>
                <a:cs typeface="+mn-cs"/>
              </a:rPr>
              <a:t>Yellow-Gold (Excellence)</a:t>
            </a:r>
          </a:p>
        </p:txBody>
      </p:sp>
      <p:cxnSp>
        <p:nvCxnSpPr>
          <p:cNvPr id="31" name="Straight Arrow Connector 30"/>
          <p:cNvCxnSpPr/>
          <p:nvPr/>
        </p:nvCxnSpPr>
        <p:spPr>
          <a:xfrm flipV="1">
            <a:off x="3067170" y="2879705"/>
            <a:ext cx="1565709" cy="80843"/>
          </a:xfrm>
          <a:prstGeom prst="straightConnector1">
            <a:avLst/>
          </a:prstGeom>
          <a:ln w="38100">
            <a:tailEnd type="arrow"/>
          </a:ln>
        </p:spPr>
        <p:style>
          <a:lnRef idx="1">
            <a:schemeClr val="accent3"/>
          </a:lnRef>
          <a:fillRef idx="0">
            <a:schemeClr val="accent3"/>
          </a:fillRef>
          <a:effectRef idx="0">
            <a:schemeClr val="accent3"/>
          </a:effectRef>
          <a:fontRef idx="minor">
            <a:schemeClr val="tx1"/>
          </a:fontRef>
        </p:style>
      </p:cxnSp>
      <p:sp>
        <p:nvSpPr>
          <p:cNvPr id="9" name="Rectangle 8"/>
          <p:cNvSpPr/>
          <p:nvPr/>
        </p:nvSpPr>
        <p:spPr>
          <a:xfrm>
            <a:off x="1273629" y="5628011"/>
            <a:ext cx="9672866" cy="523220"/>
          </a:xfrm>
          <a:prstGeom prst="rect">
            <a:avLst/>
          </a:prstGeom>
          <a:ln>
            <a:solidFill>
              <a:schemeClr val="accent1"/>
            </a:solidFill>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w="11430"/>
                <a:solidFill>
                  <a:srgbClr val="002060"/>
                </a:solidFill>
                <a:effectLst>
                  <a:outerShdw blurRad="50800" dist="39000" dir="5460000" algn="tl">
                    <a:srgbClr val="000000">
                      <a:alpha val="38000"/>
                    </a:srgbClr>
                  </a:outerShdw>
                </a:effectLst>
                <a:uLnTx/>
                <a:uFillTx/>
                <a:latin typeface="Times New Roman"/>
                <a:ea typeface="+mn-ea"/>
                <a:cs typeface="+mn-cs"/>
              </a:rPr>
              <a:t>Established in Christ our Foundation</a:t>
            </a:r>
            <a:endParaRPr kumimoji="0" lang="en-US" sz="2800" b="0" i="0" u="none" strike="noStrike" kern="1200" cap="none" spc="0" normalizeH="0" baseline="0" noProof="0" dirty="0">
              <a:ln>
                <a:noFill/>
              </a:ln>
              <a:solidFill>
                <a:srgbClr val="002060"/>
              </a:solidFill>
              <a:effectLst/>
              <a:uLnTx/>
              <a:uFillTx/>
              <a:latin typeface="Times New Roman"/>
              <a:ea typeface="+mn-ea"/>
              <a:cs typeface="+mn-cs"/>
            </a:endParaRPr>
          </a:p>
        </p:txBody>
      </p:sp>
      <p:sp>
        <p:nvSpPr>
          <p:cNvPr id="11" name="Rectangle 10"/>
          <p:cNvSpPr/>
          <p:nvPr/>
        </p:nvSpPr>
        <p:spPr>
          <a:xfrm>
            <a:off x="8241488" y="1987979"/>
            <a:ext cx="2318472" cy="286232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a:ea typeface="+mn-ea"/>
                <a:cs typeface="+mn-cs"/>
              </a:rPr>
              <a:t>Adventurers Clubs is Based in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a:ea typeface="+mn-ea"/>
                <a:cs typeface="+mn-cs"/>
              </a:rPr>
              <a:t> Christ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a:ea typeface="+mn-ea"/>
                <a:cs typeface="+mn-cs"/>
              </a:rPr>
              <a:t>Family</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a:ea typeface="+mn-ea"/>
                <a:cs typeface="+mn-cs"/>
              </a:rPr>
              <a:t>Bible </a:t>
            </a:r>
          </a:p>
        </p:txBody>
      </p:sp>
      <p:cxnSp>
        <p:nvCxnSpPr>
          <p:cNvPr id="20" name="Straight Arrow Connector 19"/>
          <p:cNvCxnSpPr/>
          <p:nvPr/>
        </p:nvCxnSpPr>
        <p:spPr>
          <a:xfrm flipH="1">
            <a:off x="6802625" y="2960548"/>
            <a:ext cx="2112150" cy="349163"/>
          </a:xfrm>
          <a:prstGeom prst="straightConnector1">
            <a:avLst/>
          </a:prstGeom>
          <a:ln w="38100">
            <a:tailEnd type="arrow"/>
          </a:ln>
        </p:spPr>
        <p:style>
          <a:lnRef idx="1">
            <a:schemeClr val="accent3"/>
          </a:lnRef>
          <a:fillRef idx="0">
            <a:schemeClr val="accent3"/>
          </a:fillRef>
          <a:effectRef idx="0">
            <a:schemeClr val="accent3"/>
          </a:effectRef>
          <a:fontRef idx="minor">
            <a:schemeClr val="tx1"/>
          </a:fontRef>
        </p:style>
      </p:cxnSp>
      <p:cxnSp>
        <p:nvCxnSpPr>
          <p:cNvPr id="24" name="Straight Arrow Connector 23"/>
          <p:cNvCxnSpPr/>
          <p:nvPr/>
        </p:nvCxnSpPr>
        <p:spPr>
          <a:xfrm flipH="1" flipV="1">
            <a:off x="6487886" y="3927603"/>
            <a:ext cx="2587486" cy="1"/>
          </a:xfrm>
          <a:prstGeom prst="straightConnector1">
            <a:avLst/>
          </a:prstGeom>
          <a:ln w="38100">
            <a:tailEnd type="arrow"/>
          </a:ln>
        </p:spPr>
        <p:style>
          <a:lnRef idx="1">
            <a:schemeClr val="accent3"/>
          </a:lnRef>
          <a:fillRef idx="0">
            <a:schemeClr val="accent3"/>
          </a:fillRef>
          <a:effectRef idx="0">
            <a:schemeClr val="accent3"/>
          </a:effectRef>
          <a:fontRef idx="minor">
            <a:schemeClr val="tx1"/>
          </a:fontRef>
        </p:style>
      </p:cxnSp>
      <p:cxnSp>
        <p:nvCxnSpPr>
          <p:cNvPr id="27" name="Straight Arrow Connector 26"/>
          <p:cNvCxnSpPr/>
          <p:nvPr/>
        </p:nvCxnSpPr>
        <p:spPr>
          <a:xfrm flipH="1" flipV="1">
            <a:off x="6683829" y="4431511"/>
            <a:ext cx="2298915" cy="266146"/>
          </a:xfrm>
          <a:prstGeom prst="straightConnector1">
            <a:avLst/>
          </a:prstGeom>
          <a:ln w="38100">
            <a:tailEnd type="arrow"/>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266627351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par>
                                <p:cTn id="10" presetID="53" presetClass="entr" presetSubtype="16" fill="hold" nodeType="withEffect">
                                  <p:stCondLst>
                                    <p:cond delay="0"/>
                                  </p:stCondLst>
                                  <p:childTnLst>
                                    <p:set>
                                      <p:cBhvr>
                                        <p:cTn id="11" dur="1" fill="hold">
                                          <p:stCondLst>
                                            <p:cond delay="0"/>
                                          </p:stCondLst>
                                        </p:cTn>
                                        <p:tgtEl>
                                          <p:spTgt spid="31"/>
                                        </p:tgtEl>
                                        <p:attrNameLst>
                                          <p:attrName>style.visibility</p:attrName>
                                        </p:attrNameLst>
                                      </p:cBhvr>
                                      <p:to>
                                        <p:strVal val="visible"/>
                                      </p:to>
                                    </p:set>
                                    <p:anim calcmode="lin" valueType="num">
                                      <p:cBhvr>
                                        <p:cTn id="12" dur="500" fill="hold"/>
                                        <p:tgtEl>
                                          <p:spTgt spid="31"/>
                                        </p:tgtEl>
                                        <p:attrNameLst>
                                          <p:attrName>ppt_w</p:attrName>
                                        </p:attrNameLst>
                                      </p:cBhvr>
                                      <p:tavLst>
                                        <p:tav tm="0">
                                          <p:val>
                                            <p:fltVal val="0"/>
                                          </p:val>
                                        </p:tav>
                                        <p:tav tm="100000">
                                          <p:val>
                                            <p:strVal val="#ppt_w"/>
                                          </p:val>
                                        </p:tav>
                                      </p:tavLst>
                                    </p:anim>
                                    <p:anim calcmode="lin" valueType="num">
                                      <p:cBhvr>
                                        <p:cTn id="13" dur="500" fill="hold"/>
                                        <p:tgtEl>
                                          <p:spTgt spid="31"/>
                                        </p:tgtEl>
                                        <p:attrNameLst>
                                          <p:attrName>ppt_h</p:attrName>
                                        </p:attrNameLst>
                                      </p:cBhvr>
                                      <p:tavLst>
                                        <p:tav tm="0">
                                          <p:val>
                                            <p:fltVal val="0"/>
                                          </p:val>
                                        </p:tav>
                                        <p:tav tm="100000">
                                          <p:val>
                                            <p:strVal val="#ppt_h"/>
                                          </p:val>
                                        </p:tav>
                                      </p:tavLst>
                                    </p:anim>
                                    <p:animEffect transition="in" filter="fade">
                                      <p:cBhvr>
                                        <p:cTn id="14" dur="500"/>
                                        <p:tgtEl>
                                          <p:spTgt spid="31"/>
                                        </p:tgtEl>
                                      </p:cBhvr>
                                    </p:animEffect>
                                  </p:childTnLst>
                                </p:cTn>
                              </p:par>
                              <p:par>
                                <p:cTn id="15" presetID="53" presetClass="entr" presetSubtype="16" fill="hold"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par>
                                <p:cTn id="20" presetID="53" presetClass="entr" presetSubtype="16" fill="hold" nodeType="withEffect">
                                  <p:stCondLst>
                                    <p:cond delay="0"/>
                                  </p:stCondLst>
                                  <p:childTnLst>
                                    <p:set>
                                      <p:cBhvr>
                                        <p:cTn id="21" dur="1" fill="hold">
                                          <p:stCondLst>
                                            <p:cond delay="0"/>
                                          </p:stCondLst>
                                        </p:cTn>
                                        <p:tgtEl>
                                          <p:spTgt spid="17"/>
                                        </p:tgtEl>
                                        <p:attrNameLst>
                                          <p:attrName>style.visibility</p:attrName>
                                        </p:attrNameLst>
                                      </p:cBhvr>
                                      <p:to>
                                        <p:strVal val="visible"/>
                                      </p:to>
                                    </p:set>
                                    <p:anim calcmode="lin" valueType="num">
                                      <p:cBhvr>
                                        <p:cTn id="22" dur="500" fill="hold"/>
                                        <p:tgtEl>
                                          <p:spTgt spid="17"/>
                                        </p:tgtEl>
                                        <p:attrNameLst>
                                          <p:attrName>ppt_w</p:attrName>
                                        </p:attrNameLst>
                                      </p:cBhvr>
                                      <p:tavLst>
                                        <p:tav tm="0">
                                          <p:val>
                                            <p:fltVal val="0"/>
                                          </p:val>
                                        </p:tav>
                                        <p:tav tm="100000">
                                          <p:val>
                                            <p:strVal val="#ppt_w"/>
                                          </p:val>
                                        </p:tav>
                                      </p:tavLst>
                                    </p:anim>
                                    <p:anim calcmode="lin" valueType="num">
                                      <p:cBhvr>
                                        <p:cTn id="23" dur="500" fill="hold"/>
                                        <p:tgtEl>
                                          <p:spTgt spid="17"/>
                                        </p:tgtEl>
                                        <p:attrNameLst>
                                          <p:attrName>ppt_h</p:attrName>
                                        </p:attrNameLst>
                                      </p:cBhvr>
                                      <p:tavLst>
                                        <p:tav tm="0">
                                          <p:val>
                                            <p:fltVal val="0"/>
                                          </p:val>
                                        </p:tav>
                                        <p:tav tm="100000">
                                          <p:val>
                                            <p:strVal val="#ppt_h"/>
                                          </p:val>
                                        </p:tav>
                                      </p:tavLst>
                                    </p:anim>
                                    <p:animEffect transition="in" filter="fade">
                                      <p:cBhvr>
                                        <p:cTn id="24" dur="500"/>
                                        <p:tgtEl>
                                          <p:spTgt spid="17"/>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nodeType="clickEffect">
                                  <p:stCondLst>
                                    <p:cond delay="0"/>
                                  </p:stCondLst>
                                  <p:childTnLst>
                                    <p:set>
                                      <p:cBhvr>
                                        <p:cTn id="28" dur="1" fill="hold">
                                          <p:stCondLst>
                                            <p:cond delay="0"/>
                                          </p:stCondLst>
                                        </p:cTn>
                                        <p:tgtEl>
                                          <p:spTgt spid="23">
                                            <p:txEl>
                                              <p:pRg st="0" end="0"/>
                                            </p:txEl>
                                          </p:spTgt>
                                        </p:tgtEl>
                                        <p:attrNameLst>
                                          <p:attrName>style.visibility</p:attrName>
                                        </p:attrNameLst>
                                      </p:cBhvr>
                                      <p:to>
                                        <p:strVal val="visible"/>
                                      </p:to>
                                    </p:set>
                                    <p:anim calcmode="lin" valueType="num">
                                      <p:cBhvr>
                                        <p:cTn id="29" dur="500" fill="hold"/>
                                        <p:tgtEl>
                                          <p:spTgt spid="23">
                                            <p:txEl>
                                              <p:pRg st="0" end="0"/>
                                            </p:txEl>
                                          </p:spTgt>
                                        </p:tgtEl>
                                        <p:attrNameLst>
                                          <p:attrName>ppt_w</p:attrName>
                                        </p:attrNameLst>
                                      </p:cBhvr>
                                      <p:tavLst>
                                        <p:tav tm="0">
                                          <p:val>
                                            <p:fltVal val="0"/>
                                          </p:val>
                                        </p:tav>
                                        <p:tav tm="100000">
                                          <p:val>
                                            <p:strVal val="#ppt_w"/>
                                          </p:val>
                                        </p:tav>
                                      </p:tavLst>
                                    </p:anim>
                                    <p:anim calcmode="lin" valueType="num">
                                      <p:cBhvr>
                                        <p:cTn id="30" dur="500" fill="hold"/>
                                        <p:tgtEl>
                                          <p:spTgt spid="23">
                                            <p:txEl>
                                              <p:pRg st="0" end="0"/>
                                            </p:txEl>
                                          </p:spTgt>
                                        </p:tgtEl>
                                        <p:attrNameLst>
                                          <p:attrName>ppt_h</p:attrName>
                                        </p:attrNameLst>
                                      </p:cBhvr>
                                      <p:tavLst>
                                        <p:tav tm="0">
                                          <p:val>
                                            <p:fltVal val="0"/>
                                          </p:val>
                                        </p:tav>
                                        <p:tav tm="100000">
                                          <p:val>
                                            <p:strVal val="#ppt_h"/>
                                          </p:val>
                                        </p:tav>
                                      </p:tavLst>
                                    </p:anim>
                                    <p:animEffect transition="in" filter="fade">
                                      <p:cBhvr>
                                        <p:cTn id="31" dur="500"/>
                                        <p:tgtEl>
                                          <p:spTgt spid="23">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nodeType="clickEffect">
                                  <p:stCondLst>
                                    <p:cond delay="0"/>
                                  </p:stCondLst>
                                  <p:childTnLst>
                                    <p:set>
                                      <p:cBhvr>
                                        <p:cTn id="35" dur="1" fill="hold">
                                          <p:stCondLst>
                                            <p:cond delay="0"/>
                                          </p:stCondLst>
                                        </p:cTn>
                                        <p:tgtEl>
                                          <p:spTgt spid="23">
                                            <p:txEl>
                                              <p:pRg st="3" end="3"/>
                                            </p:txEl>
                                          </p:spTgt>
                                        </p:tgtEl>
                                        <p:attrNameLst>
                                          <p:attrName>style.visibility</p:attrName>
                                        </p:attrNameLst>
                                      </p:cBhvr>
                                      <p:to>
                                        <p:strVal val="visible"/>
                                      </p:to>
                                    </p:set>
                                    <p:anim calcmode="lin" valueType="num">
                                      <p:cBhvr>
                                        <p:cTn id="36" dur="500" fill="hold"/>
                                        <p:tgtEl>
                                          <p:spTgt spid="23">
                                            <p:txEl>
                                              <p:pRg st="3" end="3"/>
                                            </p:txEl>
                                          </p:spTgt>
                                        </p:tgtEl>
                                        <p:attrNameLst>
                                          <p:attrName>ppt_w</p:attrName>
                                        </p:attrNameLst>
                                      </p:cBhvr>
                                      <p:tavLst>
                                        <p:tav tm="0">
                                          <p:val>
                                            <p:fltVal val="0"/>
                                          </p:val>
                                        </p:tav>
                                        <p:tav tm="100000">
                                          <p:val>
                                            <p:strVal val="#ppt_w"/>
                                          </p:val>
                                        </p:tav>
                                      </p:tavLst>
                                    </p:anim>
                                    <p:anim calcmode="lin" valueType="num">
                                      <p:cBhvr>
                                        <p:cTn id="37" dur="500" fill="hold"/>
                                        <p:tgtEl>
                                          <p:spTgt spid="23">
                                            <p:txEl>
                                              <p:pRg st="3" end="3"/>
                                            </p:txEl>
                                          </p:spTgt>
                                        </p:tgtEl>
                                        <p:attrNameLst>
                                          <p:attrName>ppt_h</p:attrName>
                                        </p:attrNameLst>
                                      </p:cBhvr>
                                      <p:tavLst>
                                        <p:tav tm="0">
                                          <p:val>
                                            <p:fltVal val="0"/>
                                          </p:val>
                                        </p:tav>
                                        <p:tav tm="100000">
                                          <p:val>
                                            <p:strVal val="#ppt_h"/>
                                          </p:val>
                                        </p:tav>
                                      </p:tavLst>
                                    </p:anim>
                                    <p:animEffect transition="in" filter="fade">
                                      <p:cBhvr>
                                        <p:cTn id="38" dur="500"/>
                                        <p:tgtEl>
                                          <p:spTgt spid="2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nodeType="clickEffect">
                                  <p:stCondLst>
                                    <p:cond delay="0"/>
                                  </p:stCondLst>
                                  <p:childTnLst>
                                    <p:set>
                                      <p:cBhvr>
                                        <p:cTn id="42" dur="1" fill="hold">
                                          <p:stCondLst>
                                            <p:cond delay="0"/>
                                          </p:stCondLst>
                                        </p:cTn>
                                        <p:tgtEl>
                                          <p:spTgt spid="23">
                                            <p:txEl>
                                              <p:pRg st="6" end="6"/>
                                            </p:txEl>
                                          </p:spTgt>
                                        </p:tgtEl>
                                        <p:attrNameLst>
                                          <p:attrName>style.visibility</p:attrName>
                                        </p:attrNameLst>
                                      </p:cBhvr>
                                      <p:to>
                                        <p:strVal val="visible"/>
                                      </p:to>
                                    </p:set>
                                    <p:anim calcmode="lin" valueType="num">
                                      <p:cBhvr>
                                        <p:cTn id="43" dur="500" fill="hold"/>
                                        <p:tgtEl>
                                          <p:spTgt spid="23">
                                            <p:txEl>
                                              <p:pRg st="6" end="6"/>
                                            </p:txEl>
                                          </p:spTgt>
                                        </p:tgtEl>
                                        <p:attrNameLst>
                                          <p:attrName>ppt_w</p:attrName>
                                        </p:attrNameLst>
                                      </p:cBhvr>
                                      <p:tavLst>
                                        <p:tav tm="0">
                                          <p:val>
                                            <p:fltVal val="0"/>
                                          </p:val>
                                        </p:tav>
                                        <p:tav tm="100000">
                                          <p:val>
                                            <p:strVal val="#ppt_w"/>
                                          </p:val>
                                        </p:tav>
                                      </p:tavLst>
                                    </p:anim>
                                    <p:anim calcmode="lin" valueType="num">
                                      <p:cBhvr>
                                        <p:cTn id="44" dur="500" fill="hold"/>
                                        <p:tgtEl>
                                          <p:spTgt spid="23">
                                            <p:txEl>
                                              <p:pRg st="6" end="6"/>
                                            </p:txEl>
                                          </p:spTgt>
                                        </p:tgtEl>
                                        <p:attrNameLst>
                                          <p:attrName>ppt_h</p:attrName>
                                        </p:attrNameLst>
                                      </p:cBhvr>
                                      <p:tavLst>
                                        <p:tav tm="0">
                                          <p:val>
                                            <p:fltVal val="0"/>
                                          </p:val>
                                        </p:tav>
                                        <p:tav tm="100000">
                                          <p:val>
                                            <p:strVal val="#ppt_h"/>
                                          </p:val>
                                        </p:tav>
                                      </p:tavLst>
                                    </p:anim>
                                    <p:animEffect transition="in" filter="fade">
                                      <p:cBhvr>
                                        <p:cTn id="45" dur="500"/>
                                        <p:tgtEl>
                                          <p:spTgt spid="23">
                                            <p:txEl>
                                              <p:pRg st="6" end="6"/>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nodeType="clickEffect">
                                  <p:stCondLst>
                                    <p:cond delay="0"/>
                                  </p:stCondLst>
                                  <p:childTnLst>
                                    <p:set>
                                      <p:cBhvr>
                                        <p:cTn id="49" dur="1" fill="hold">
                                          <p:stCondLst>
                                            <p:cond delay="0"/>
                                          </p:stCondLst>
                                        </p:cTn>
                                        <p:tgtEl>
                                          <p:spTgt spid="23">
                                            <p:txEl>
                                              <p:pRg st="9" end="9"/>
                                            </p:txEl>
                                          </p:spTgt>
                                        </p:tgtEl>
                                        <p:attrNameLst>
                                          <p:attrName>style.visibility</p:attrName>
                                        </p:attrNameLst>
                                      </p:cBhvr>
                                      <p:to>
                                        <p:strVal val="visible"/>
                                      </p:to>
                                    </p:set>
                                    <p:anim calcmode="lin" valueType="num">
                                      <p:cBhvr>
                                        <p:cTn id="50" dur="500" fill="hold"/>
                                        <p:tgtEl>
                                          <p:spTgt spid="23">
                                            <p:txEl>
                                              <p:pRg st="9" end="9"/>
                                            </p:txEl>
                                          </p:spTgt>
                                        </p:tgtEl>
                                        <p:attrNameLst>
                                          <p:attrName>ppt_w</p:attrName>
                                        </p:attrNameLst>
                                      </p:cBhvr>
                                      <p:tavLst>
                                        <p:tav tm="0">
                                          <p:val>
                                            <p:fltVal val="0"/>
                                          </p:val>
                                        </p:tav>
                                        <p:tav tm="100000">
                                          <p:val>
                                            <p:strVal val="#ppt_w"/>
                                          </p:val>
                                        </p:tav>
                                      </p:tavLst>
                                    </p:anim>
                                    <p:anim calcmode="lin" valueType="num">
                                      <p:cBhvr>
                                        <p:cTn id="51" dur="500" fill="hold"/>
                                        <p:tgtEl>
                                          <p:spTgt spid="23">
                                            <p:txEl>
                                              <p:pRg st="9" end="9"/>
                                            </p:txEl>
                                          </p:spTgt>
                                        </p:tgtEl>
                                        <p:attrNameLst>
                                          <p:attrName>ppt_h</p:attrName>
                                        </p:attrNameLst>
                                      </p:cBhvr>
                                      <p:tavLst>
                                        <p:tav tm="0">
                                          <p:val>
                                            <p:fltVal val="0"/>
                                          </p:val>
                                        </p:tav>
                                        <p:tav tm="100000">
                                          <p:val>
                                            <p:strVal val="#ppt_h"/>
                                          </p:val>
                                        </p:tav>
                                      </p:tavLst>
                                    </p:anim>
                                    <p:animEffect transition="in" filter="fade">
                                      <p:cBhvr>
                                        <p:cTn id="52" dur="500"/>
                                        <p:tgtEl>
                                          <p:spTgt spid="23">
                                            <p:txEl>
                                              <p:pRg st="9" end="9"/>
                                            </p:txEl>
                                          </p:spTgt>
                                        </p:tgtEl>
                                      </p:cBhvr>
                                    </p:animEffect>
                                  </p:childTnLst>
                                </p:cTn>
                              </p:par>
                              <p:par>
                                <p:cTn id="53" presetID="53" presetClass="entr" presetSubtype="16" fill="hold" nodeType="withEffect">
                                  <p:stCondLst>
                                    <p:cond delay="0"/>
                                  </p:stCondLst>
                                  <p:childTnLst>
                                    <p:set>
                                      <p:cBhvr>
                                        <p:cTn id="54" dur="1" fill="hold">
                                          <p:stCondLst>
                                            <p:cond delay="0"/>
                                          </p:stCondLst>
                                        </p:cTn>
                                        <p:tgtEl>
                                          <p:spTgt spid="20"/>
                                        </p:tgtEl>
                                        <p:attrNameLst>
                                          <p:attrName>style.visibility</p:attrName>
                                        </p:attrNameLst>
                                      </p:cBhvr>
                                      <p:to>
                                        <p:strVal val="visible"/>
                                      </p:to>
                                    </p:set>
                                    <p:anim calcmode="lin" valueType="num">
                                      <p:cBhvr>
                                        <p:cTn id="55" dur="500" fill="hold"/>
                                        <p:tgtEl>
                                          <p:spTgt spid="20"/>
                                        </p:tgtEl>
                                        <p:attrNameLst>
                                          <p:attrName>ppt_w</p:attrName>
                                        </p:attrNameLst>
                                      </p:cBhvr>
                                      <p:tavLst>
                                        <p:tav tm="0">
                                          <p:val>
                                            <p:fltVal val="0"/>
                                          </p:val>
                                        </p:tav>
                                        <p:tav tm="100000">
                                          <p:val>
                                            <p:strVal val="#ppt_w"/>
                                          </p:val>
                                        </p:tav>
                                      </p:tavLst>
                                    </p:anim>
                                    <p:anim calcmode="lin" valueType="num">
                                      <p:cBhvr>
                                        <p:cTn id="56" dur="500" fill="hold"/>
                                        <p:tgtEl>
                                          <p:spTgt spid="20"/>
                                        </p:tgtEl>
                                        <p:attrNameLst>
                                          <p:attrName>ppt_h</p:attrName>
                                        </p:attrNameLst>
                                      </p:cBhvr>
                                      <p:tavLst>
                                        <p:tav tm="0">
                                          <p:val>
                                            <p:fltVal val="0"/>
                                          </p:val>
                                        </p:tav>
                                        <p:tav tm="100000">
                                          <p:val>
                                            <p:strVal val="#ppt_h"/>
                                          </p:val>
                                        </p:tav>
                                      </p:tavLst>
                                    </p:anim>
                                    <p:animEffect transition="in" filter="fade">
                                      <p:cBhvr>
                                        <p:cTn id="57" dur="500"/>
                                        <p:tgtEl>
                                          <p:spTgt spid="20"/>
                                        </p:tgtEl>
                                      </p:cBhvr>
                                    </p:animEffect>
                                  </p:childTnLst>
                                </p:cTn>
                              </p:par>
                              <p:par>
                                <p:cTn id="58" presetID="53" presetClass="entr" presetSubtype="16" fill="hold" nodeType="withEffect">
                                  <p:stCondLst>
                                    <p:cond delay="0"/>
                                  </p:stCondLst>
                                  <p:childTnLst>
                                    <p:set>
                                      <p:cBhvr>
                                        <p:cTn id="59" dur="1" fill="hold">
                                          <p:stCondLst>
                                            <p:cond delay="0"/>
                                          </p:stCondLst>
                                        </p:cTn>
                                        <p:tgtEl>
                                          <p:spTgt spid="24"/>
                                        </p:tgtEl>
                                        <p:attrNameLst>
                                          <p:attrName>style.visibility</p:attrName>
                                        </p:attrNameLst>
                                      </p:cBhvr>
                                      <p:to>
                                        <p:strVal val="visible"/>
                                      </p:to>
                                    </p:set>
                                    <p:anim calcmode="lin" valueType="num">
                                      <p:cBhvr>
                                        <p:cTn id="60" dur="500" fill="hold"/>
                                        <p:tgtEl>
                                          <p:spTgt spid="24"/>
                                        </p:tgtEl>
                                        <p:attrNameLst>
                                          <p:attrName>ppt_w</p:attrName>
                                        </p:attrNameLst>
                                      </p:cBhvr>
                                      <p:tavLst>
                                        <p:tav tm="0">
                                          <p:val>
                                            <p:fltVal val="0"/>
                                          </p:val>
                                        </p:tav>
                                        <p:tav tm="100000">
                                          <p:val>
                                            <p:strVal val="#ppt_w"/>
                                          </p:val>
                                        </p:tav>
                                      </p:tavLst>
                                    </p:anim>
                                    <p:anim calcmode="lin" valueType="num">
                                      <p:cBhvr>
                                        <p:cTn id="61" dur="500" fill="hold"/>
                                        <p:tgtEl>
                                          <p:spTgt spid="24"/>
                                        </p:tgtEl>
                                        <p:attrNameLst>
                                          <p:attrName>ppt_h</p:attrName>
                                        </p:attrNameLst>
                                      </p:cBhvr>
                                      <p:tavLst>
                                        <p:tav tm="0">
                                          <p:val>
                                            <p:fltVal val="0"/>
                                          </p:val>
                                        </p:tav>
                                        <p:tav tm="100000">
                                          <p:val>
                                            <p:strVal val="#ppt_h"/>
                                          </p:val>
                                        </p:tav>
                                      </p:tavLst>
                                    </p:anim>
                                    <p:animEffect transition="in" filter="fade">
                                      <p:cBhvr>
                                        <p:cTn id="62" dur="500"/>
                                        <p:tgtEl>
                                          <p:spTgt spid="24"/>
                                        </p:tgtEl>
                                      </p:cBhvr>
                                    </p:animEffect>
                                  </p:childTnLst>
                                </p:cTn>
                              </p:par>
                              <p:par>
                                <p:cTn id="63" presetID="53" presetClass="entr" presetSubtype="16" fill="hold" nodeType="withEffect">
                                  <p:stCondLst>
                                    <p:cond delay="0"/>
                                  </p:stCondLst>
                                  <p:childTnLst>
                                    <p:set>
                                      <p:cBhvr>
                                        <p:cTn id="64" dur="1" fill="hold">
                                          <p:stCondLst>
                                            <p:cond delay="0"/>
                                          </p:stCondLst>
                                        </p:cTn>
                                        <p:tgtEl>
                                          <p:spTgt spid="27"/>
                                        </p:tgtEl>
                                        <p:attrNameLst>
                                          <p:attrName>style.visibility</p:attrName>
                                        </p:attrNameLst>
                                      </p:cBhvr>
                                      <p:to>
                                        <p:strVal val="visible"/>
                                      </p:to>
                                    </p:set>
                                    <p:anim calcmode="lin" valueType="num">
                                      <p:cBhvr>
                                        <p:cTn id="65" dur="500" fill="hold"/>
                                        <p:tgtEl>
                                          <p:spTgt spid="27"/>
                                        </p:tgtEl>
                                        <p:attrNameLst>
                                          <p:attrName>ppt_w</p:attrName>
                                        </p:attrNameLst>
                                      </p:cBhvr>
                                      <p:tavLst>
                                        <p:tav tm="0">
                                          <p:val>
                                            <p:fltVal val="0"/>
                                          </p:val>
                                        </p:tav>
                                        <p:tav tm="100000">
                                          <p:val>
                                            <p:strVal val="#ppt_w"/>
                                          </p:val>
                                        </p:tav>
                                      </p:tavLst>
                                    </p:anim>
                                    <p:anim calcmode="lin" valueType="num">
                                      <p:cBhvr>
                                        <p:cTn id="66" dur="500" fill="hold"/>
                                        <p:tgtEl>
                                          <p:spTgt spid="27"/>
                                        </p:tgtEl>
                                        <p:attrNameLst>
                                          <p:attrName>ppt_h</p:attrName>
                                        </p:attrNameLst>
                                      </p:cBhvr>
                                      <p:tavLst>
                                        <p:tav tm="0">
                                          <p:val>
                                            <p:fltVal val="0"/>
                                          </p:val>
                                        </p:tav>
                                        <p:tav tm="100000">
                                          <p:val>
                                            <p:strVal val="#ppt_h"/>
                                          </p:val>
                                        </p:tav>
                                      </p:tavLst>
                                    </p:anim>
                                    <p:animEffect transition="in" filter="fade">
                                      <p:cBhvr>
                                        <p:cTn id="67"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1446" y="502000"/>
            <a:ext cx="9404723" cy="926139"/>
          </a:xfrm>
        </p:spPr>
        <p:txBody>
          <a:bodyPr>
            <a:normAutofit fontScale="90000"/>
          </a:bodyPr>
          <a:lstStyle/>
          <a:p>
            <a:pPr algn="ctr"/>
            <a:r>
              <a:rPr lang="en-US" sz="6600" b="1" dirty="0"/>
              <a:t>Philosophy</a:t>
            </a:r>
          </a:p>
        </p:txBody>
      </p:sp>
      <p:sp>
        <p:nvSpPr>
          <p:cNvPr id="3" name="Content Placeholder 2"/>
          <p:cNvSpPr>
            <a:spLocks noGrp="1"/>
          </p:cNvSpPr>
          <p:nvPr>
            <p:ph idx="1"/>
          </p:nvPr>
        </p:nvSpPr>
        <p:spPr>
          <a:xfrm>
            <a:off x="738545" y="1579418"/>
            <a:ext cx="10014857" cy="5104411"/>
          </a:xfrm>
        </p:spPr>
        <p:txBody>
          <a:bodyPr>
            <a:normAutofit/>
          </a:bodyPr>
          <a:lstStyle/>
          <a:p>
            <a:pPr algn="ctr">
              <a:buFontTx/>
              <a:buNone/>
            </a:pPr>
            <a:r>
              <a:rPr lang="en-US" sz="5400" dirty="0">
                <a:ln w="0"/>
                <a:solidFill>
                  <a:schemeClr val="tx1"/>
                </a:solidFill>
                <a:effectLst>
                  <a:outerShdw blurRad="38100" dist="19050" dir="2700000" algn="tl" rotWithShape="0">
                    <a:schemeClr val="dk1">
                      <a:alpha val="40000"/>
                    </a:schemeClr>
                  </a:outerShdw>
                </a:effectLst>
              </a:rPr>
              <a:t>“</a:t>
            </a:r>
            <a:r>
              <a:rPr lang="en-US" sz="5400" dirty="0"/>
              <a:t>Train up a child in the way he should go, And when he is old he will not depart from it</a:t>
            </a:r>
            <a:r>
              <a:rPr lang="en-US" sz="5400" dirty="0">
                <a:ln w="0"/>
                <a:solidFill>
                  <a:schemeClr val="tx1"/>
                </a:solidFill>
                <a:effectLst>
                  <a:outerShdw blurRad="38100" dist="19050" dir="2700000" algn="tl" rotWithShape="0">
                    <a:schemeClr val="dk1">
                      <a:alpha val="40000"/>
                    </a:schemeClr>
                  </a:outerShdw>
                </a:effectLst>
              </a:rPr>
              <a:t>.”</a:t>
            </a:r>
          </a:p>
          <a:p>
            <a:pPr algn="r">
              <a:buFontTx/>
              <a:buNone/>
            </a:pPr>
            <a:r>
              <a:rPr lang="en-US" sz="5400" dirty="0">
                <a:ln w="0"/>
                <a:solidFill>
                  <a:schemeClr val="tx1"/>
                </a:solidFill>
                <a:effectLst>
                  <a:outerShdw blurRad="38100" dist="19050" dir="2700000" algn="tl" rotWithShape="0">
                    <a:schemeClr val="dk1">
                      <a:alpha val="40000"/>
                    </a:schemeClr>
                  </a:outerShdw>
                </a:effectLst>
              </a:rPr>
              <a:t>Proverbs 22:6 NKJV</a:t>
            </a:r>
          </a:p>
        </p:txBody>
      </p:sp>
      <p:sp>
        <p:nvSpPr>
          <p:cNvPr id="32" name="Footer Placeholder 31"/>
          <p:cNvSpPr>
            <a:spLocks noGrp="1"/>
          </p:cNvSpPr>
          <p:nvPr>
            <p:ph type="ftr" sz="quarter" idx="11"/>
          </p:nvPr>
        </p:nvSpPr>
        <p:spPr>
          <a:xfrm>
            <a:off x="1529097" y="6208777"/>
            <a:ext cx="5985394"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1" i="0" u="none" strike="noStrike" kern="1200" cap="none" spc="0" normalizeH="0" baseline="0" noProof="0" dirty="0">
                <a:ln>
                  <a:noFill/>
                </a:ln>
                <a:solidFill>
                  <a:srgbClr val="212745">
                    <a:lumMod val="90000"/>
                    <a:lumOff val="10000"/>
                  </a:srgbClr>
                </a:solidFill>
                <a:effectLst/>
                <a:uLnTx/>
                <a:uFillTx/>
                <a:latin typeface="Times New Roman"/>
                <a:ea typeface="+mn-ea"/>
                <a:cs typeface="+mn-cs"/>
              </a:rPr>
              <a:t>Minnesota Conference Adventurer Ministry</a:t>
            </a:r>
          </a:p>
        </p:txBody>
      </p:sp>
      <p:grpSp>
        <p:nvGrpSpPr>
          <p:cNvPr id="4" name="Group 3"/>
          <p:cNvGrpSpPr/>
          <p:nvPr/>
        </p:nvGrpSpPr>
        <p:grpSpPr>
          <a:xfrm>
            <a:off x="323339" y="4385651"/>
            <a:ext cx="1657879" cy="2092036"/>
            <a:chOff x="0" y="0"/>
            <a:chExt cx="2373630" cy="2962079"/>
          </a:xfrm>
        </p:grpSpPr>
        <p:sp>
          <p:nvSpPr>
            <p:cNvPr id="5" name="Shape 33"/>
            <p:cNvSpPr/>
            <p:nvPr/>
          </p:nvSpPr>
          <p:spPr>
            <a:xfrm>
              <a:off x="0" y="0"/>
              <a:ext cx="2373630" cy="1153148"/>
            </a:xfrm>
            <a:custGeom>
              <a:avLst/>
              <a:gdLst/>
              <a:ahLst/>
              <a:cxnLst/>
              <a:rect l="0" t="0" r="0" b="0"/>
              <a:pathLst>
                <a:path w="2373630" h="1153148">
                  <a:moveTo>
                    <a:pt x="1186815" y="0"/>
                  </a:moveTo>
                  <a:cubicBezTo>
                    <a:pt x="1891970" y="0"/>
                    <a:pt x="2340191" y="279070"/>
                    <a:pt x="2340191" y="279070"/>
                  </a:cubicBezTo>
                  <a:cubicBezTo>
                    <a:pt x="2340191" y="279070"/>
                    <a:pt x="2373630" y="747382"/>
                    <a:pt x="2362061" y="1153148"/>
                  </a:cubicBezTo>
                  <a:cubicBezTo>
                    <a:pt x="2234426" y="1088086"/>
                    <a:pt x="1804289" y="895350"/>
                    <a:pt x="1186815" y="895350"/>
                  </a:cubicBezTo>
                  <a:cubicBezTo>
                    <a:pt x="569328" y="895350"/>
                    <a:pt x="139205" y="1088086"/>
                    <a:pt x="11570" y="1153148"/>
                  </a:cubicBezTo>
                  <a:cubicBezTo>
                    <a:pt x="0" y="747382"/>
                    <a:pt x="33439" y="279070"/>
                    <a:pt x="33439" y="279070"/>
                  </a:cubicBezTo>
                  <a:cubicBezTo>
                    <a:pt x="33439" y="279070"/>
                    <a:pt x="481648" y="0"/>
                    <a:pt x="1186815" y="0"/>
                  </a:cubicBezTo>
                  <a:close/>
                </a:path>
              </a:pathLst>
            </a:custGeom>
            <a:ln w="0" cap="flat">
              <a:miter lim="127000"/>
            </a:ln>
          </p:spPr>
          <p:style>
            <a:lnRef idx="0">
              <a:srgbClr val="000000">
                <a:alpha val="0"/>
              </a:srgbClr>
            </a:lnRef>
            <a:fillRef idx="1">
              <a:srgbClr val="5E292C"/>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6" name="Shape 34"/>
            <p:cNvSpPr/>
            <p:nvPr/>
          </p:nvSpPr>
          <p:spPr>
            <a:xfrm>
              <a:off x="13542" y="894697"/>
              <a:ext cx="2350490" cy="2067382"/>
            </a:xfrm>
            <a:custGeom>
              <a:avLst/>
              <a:gdLst/>
              <a:ahLst/>
              <a:cxnLst/>
              <a:rect l="0" t="0" r="0" b="0"/>
              <a:pathLst>
                <a:path w="2350490" h="2067382">
                  <a:moveTo>
                    <a:pt x="1175245" y="0"/>
                  </a:moveTo>
                  <a:cubicBezTo>
                    <a:pt x="1792732" y="0"/>
                    <a:pt x="2222856" y="192735"/>
                    <a:pt x="2350490" y="257797"/>
                  </a:cubicBezTo>
                  <a:cubicBezTo>
                    <a:pt x="2346694" y="391401"/>
                    <a:pt x="2338007" y="518287"/>
                    <a:pt x="2321636" y="619379"/>
                  </a:cubicBezTo>
                  <a:cubicBezTo>
                    <a:pt x="2295690" y="779602"/>
                    <a:pt x="2250440" y="1016203"/>
                    <a:pt x="2174735" y="1184910"/>
                  </a:cubicBezTo>
                  <a:cubicBezTo>
                    <a:pt x="1906219" y="1783296"/>
                    <a:pt x="1175245" y="2067382"/>
                    <a:pt x="1175245" y="2067382"/>
                  </a:cubicBezTo>
                  <a:cubicBezTo>
                    <a:pt x="1175245" y="2067382"/>
                    <a:pt x="444271" y="1783296"/>
                    <a:pt x="175755" y="1184910"/>
                  </a:cubicBezTo>
                  <a:cubicBezTo>
                    <a:pt x="100050" y="1016203"/>
                    <a:pt x="54813" y="779602"/>
                    <a:pt x="28854" y="619379"/>
                  </a:cubicBezTo>
                  <a:cubicBezTo>
                    <a:pt x="12484" y="518287"/>
                    <a:pt x="3810" y="391401"/>
                    <a:pt x="0" y="257797"/>
                  </a:cubicBezTo>
                  <a:cubicBezTo>
                    <a:pt x="127635" y="192735"/>
                    <a:pt x="557759" y="0"/>
                    <a:pt x="1175245" y="0"/>
                  </a:cubicBezTo>
                  <a:close/>
                </a:path>
              </a:pathLst>
            </a:custGeom>
            <a:ln w="0" cap="flat">
              <a:miter lim="127000"/>
            </a:ln>
          </p:spPr>
          <p:style>
            <a:lnRef idx="0">
              <a:srgbClr val="000000">
                <a:alpha val="0"/>
              </a:srgbClr>
            </a:lnRef>
            <a:fillRef idx="1">
              <a:srgbClr val="004996"/>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7" name="Rectangle 6"/>
            <p:cNvSpPr/>
            <p:nvPr/>
          </p:nvSpPr>
          <p:spPr>
            <a:xfrm>
              <a:off x="958526" y="519105"/>
              <a:ext cx="1131750" cy="440786"/>
            </a:xfrm>
            <a:prstGeom prst="rect">
              <a:avLst/>
            </a:prstGeom>
            <a:ln>
              <a:noFill/>
            </a:ln>
          </p:spPr>
          <p:txBody>
            <a:bodyPr vert="horz" lIns="0" tIns="0" rIns="0" bIns="0" rtlCol="0">
              <a:noAutofit/>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2100" b="1" i="0" u="none" strike="noStrike" kern="1200" cap="none" spc="0" normalizeH="0" baseline="0" noProof="0" dirty="0">
                  <a:ln>
                    <a:noFill/>
                  </a:ln>
                  <a:solidFill>
                    <a:srgbClr val="FFFEFD"/>
                  </a:solidFill>
                  <a:effectLst/>
                  <a:uLnTx/>
                  <a:uFillTx/>
                  <a:latin typeface="Calibri" panose="020F0502020204030204" pitchFamily="34" charset="0"/>
                  <a:ea typeface="Calibri" panose="020F0502020204030204" pitchFamily="34" charset="0"/>
                  <a:cs typeface="Calibri" panose="020F0502020204030204" pitchFamily="34" charset="0"/>
                </a:rPr>
                <a:t>CLUB </a:t>
              </a:r>
              <a:endParaRPr kumimoji="0" lang="en-US" sz="2150" b="0" i="0" u="none" strike="noStrike" kern="1200" cap="none" spc="0" normalizeH="0" baseline="0" noProof="0" dirty="0">
                <a:ln>
                  <a:noFill/>
                </a:ln>
                <a:solidFill>
                  <a:srgbClr val="5E292C"/>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8" name="Shape 36"/>
            <p:cNvSpPr/>
            <p:nvPr/>
          </p:nvSpPr>
          <p:spPr>
            <a:xfrm>
              <a:off x="169977" y="381936"/>
              <a:ext cx="90951" cy="299250"/>
            </a:xfrm>
            <a:custGeom>
              <a:avLst/>
              <a:gdLst/>
              <a:ahLst/>
              <a:cxnLst/>
              <a:rect l="0" t="0" r="0" b="0"/>
              <a:pathLst>
                <a:path w="90951" h="299250">
                  <a:moveTo>
                    <a:pt x="62636" y="0"/>
                  </a:moveTo>
                  <a:lnTo>
                    <a:pt x="90951" y="38026"/>
                  </a:lnTo>
                  <a:lnTo>
                    <a:pt x="90951" y="130620"/>
                  </a:lnTo>
                  <a:lnTo>
                    <a:pt x="80836" y="116281"/>
                  </a:lnTo>
                  <a:cubicBezTo>
                    <a:pt x="72885" y="104381"/>
                    <a:pt x="68885" y="98438"/>
                    <a:pt x="60858" y="86563"/>
                  </a:cubicBezTo>
                  <a:cubicBezTo>
                    <a:pt x="63741" y="100609"/>
                    <a:pt x="65189" y="107620"/>
                    <a:pt x="68148" y="121628"/>
                  </a:cubicBezTo>
                  <a:cubicBezTo>
                    <a:pt x="73165" y="149251"/>
                    <a:pt x="75768" y="163030"/>
                    <a:pt x="81128" y="190551"/>
                  </a:cubicBezTo>
                  <a:lnTo>
                    <a:pt x="90951" y="186353"/>
                  </a:lnTo>
                  <a:lnTo>
                    <a:pt x="90951" y="236056"/>
                  </a:lnTo>
                  <a:lnTo>
                    <a:pt x="88951" y="236918"/>
                  </a:lnTo>
                  <a:lnTo>
                    <a:pt x="90951" y="246869"/>
                  </a:lnTo>
                  <a:lnTo>
                    <a:pt x="90951" y="280423"/>
                  </a:lnTo>
                  <a:lnTo>
                    <a:pt x="73470" y="288254"/>
                  </a:lnTo>
                  <a:cubicBezTo>
                    <a:pt x="66358" y="291500"/>
                    <a:pt x="59265" y="294805"/>
                    <a:pt x="49822" y="299250"/>
                  </a:cubicBezTo>
                  <a:cubicBezTo>
                    <a:pt x="27000" y="191008"/>
                    <a:pt x="17031" y="136373"/>
                    <a:pt x="0" y="26340"/>
                  </a:cubicBezTo>
                  <a:cubicBezTo>
                    <a:pt x="24943" y="15456"/>
                    <a:pt x="37478" y="10185"/>
                    <a:pt x="62636"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9" name="Shape 37"/>
            <p:cNvSpPr/>
            <p:nvPr/>
          </p:nvSpPr>
          <p:spPr>
            <a:xfrm>
              <a:off x="260928" y="628805"/>
              <a:ext cx="6280" cy="33554"/>
            </a:xfrm>
            <a:custGeom>
              <a:avLst/>
              <a:gdLst/>
              <a:ahLst/>
              <a:cxnLst/>
              <a:rect l="0" t="0" r="0" b="0"/>
              <a:pathLst>
                <a:path w="6280" h="33554">
                  <a:moveTo>
                    <a:pt x="0" y="0"/>
                  </a:moveTo>
                  <a:lnTo>
                    <a:pt x="2093" y="10409"/>
                  </a:lnTo>
                  <a:cubicBezTo>
                    <a:pt x="3334" y="16513"/>
                    <a:pt x="4591" y="22612"/>
                    <a:pt x="6280" y="30740"/>
                  </a:cubicBezTo>
                  <a:lnTo>
                    <a:pt x="0" y="33554"/>
                  </a:lnTo>
                  <a:lnTo>
                    <a:pt x="0" y="0"/>
                  </a:ln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10" name="Shape 38"/>
            <p:cNvSpPr/>
            <p:nvPr/>
          </p:nvSpPr>
          <p:spPr>
            <a:xfrm>
              <a:off x="260928" y="419963"/>
              <a:ext cx="132175" cy="208100"/>
            </a:xfrm>
            <a:custGeom>
              <a:avLst/>
              <a:gdLst/>
              <a:ahLst/>
              <a:cxnLst/>
              <a:rect l="0" t="0" r="0" b="0"/>
              <a:pathLst>
                <a:path w="132175" h="208100">
                  <a:moveTo>
                    <a:pt x="0" y="0"/>
                  </a:moveTo>
                  <a:lnTo>
                    <a:pt x="16365" y="21977"/>
                  </a:lnTo>
                  <a:cubicBezTo>
                    <a:pt x="56518" y="76607"/>
                    <a:pt x="86103" y="119355"/>
                    <a:pt x="132175" y="188364"/>
                  </a:cubicBezTo>
                  <a:cubicBezTo>
                    <a:pt x="111652" y="195997"/>
                    <a:pt x="101429" y="199947"/>
                    <a:pt x="81045" y="208100"/>
                  </a:cubicBezTo>
                  <a:cubicBezTo>
                    <a:pt x="71787" y="194321"/>
                    <a:pt x="67139" y="187450"/>
                    <a:pt x="57766" y="173734"/>
                  </a:cubicBezTo>
                  <a:cubicBezTo>
                    <a:pt x="45758" y="178585"/>
                    <a:pt x="36766" y="182271"/>
                    <a:pt x="27802" y="186046"/>
                  </a:cubicBezTo>
                  <a:lnTo>
                    <a:pt x="0" y="198030"/>
                  </a:lnTo>
                  <a:lnTo>
                    <a:pt x="0" y="148326"/>
                  </a:lnTo>
                  <a:lnTo>
                    <a:pt x="10101" y="144009"/>
                  </a:lnTo>
                  <a:cubicBezTo>
                    <a:pt x="16088" y="141488"/>
                    <a:pt x="22085" y="139005"/>
                    <a:pt x="30093" y="135723"/>
                  </a:cubicBezTo>
                  <a:cubicBezTo>
                    <a:pt x="22130" y="124185"/>
                    <a:pt x="16139" y="115542"/>
                    <a:pt x="10108" y="106922"/>
                  </a:cubicBezTo>
                  <a:lnTo>
                    <a:pt x="0" y="92594"/>
                  </a:lnTo>
                  <a:lnTo>
                    <a:pt x="0" y="0"/>
                  </a:ln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11" name="Shape 39"/>
            <p:cNvSpPr/>
            <p:nvPr/>
          </p:nvSpPr>
          <p:spPr>
            <a:xfrm>
              <a:off x="338536" y="308559"/>
              <a:ext cx="121715" cy="287161"/>
            </a:xfrm>
            <a:custGeom>
              <a:avLst/>
              <a:gdLst/>
              <a:ahLst/>
              <a:cxnLst/>
              <a:rect l="0" t="0" r="0" b="0"/>
              <a:pathLst>
                <a:path w="121715" h="287161">
                  <a:moveTo>
                    <a:pt x="121715" y="0"/>
                  </a:moveTo>
                  <a:lnTo>
                    <a:pt x="121715" y="51481"/>
                  </a:lnTo>
                  <a:lnTo>
                    <a:pt x="115165" y="48552"/>
                  </a:lnTo>
                  <a:cubicBezTo>
                    <a:pt x="108622" y="47679"/>
                    <a:pt x="100813" y="48966"/>
                    <a:pt x="91059" y="52058"/>
                  </a:cubicBezTo>
                  <a:cubicBezTo>
                    <a:pt x="82703" y="54700"/>
                    <a:pt x="78537" y="56046"/>
                    <a:pt x="70193" y="58764"/>
                  </a:cubicBezTo>
                  <a:cubicBezTo>
                    <a:pt x="86804" y="109589"/>
                    <a:pt x="97187" y="141355"/>
                    <a:pt x="110684" y="182651"/>
                  </a:cubicBezTo>
                  <a:lnTo>
                    <a:pt x="121715" y="216401"/>
                  </a:lnTo>
                  <a:lnTo>
                    <a:pt x="121715" y="275964"/>
                  </a:lnTo>
                  <a:lnTo>
                    <a:pt x="107727" y="280733"/>
                  </a:lnTo>
                  <a:cubicBezTo>
                    <a:pt x="102172" y="282656"/>
                    <a:pt x="96196" y="284751"/>
                    <a:pt x="89370" y="287161"/>
                  </a:cubicBezTo>
                  <a:cubicBezTo>
                    <a:pt x="53620" y="185916"/>
                    <a:pt x="35751" y="135294"/>
                    <a:pt x="0" y="34037"/>
                  </a:cubicBezTo>
                  <a:cubicBezTo>
                    <a:pt x="31052" y="23077"/>
                    <a:pt x="46647" y="17857"/>
                    <a:pt x="77965" y="7938"/>
                  </a:cubicBezTo>
                  <a:lnTo>
                    <a:pt x="121715" y="0"/>
                  </a:ln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12" name="Shape 40"/>
            <p:cNvSpPr/>
            <p:nvPr/>
          </p:nvSpPr>
          <p:spPr>
            <a:xfrm>
              <a:off x="460251" y="307972"/>
              <a:ext cx="113248" cy="276551"/>
            </a:xfrm>
            <a:custGeom>
              <a:avLst/>
              <a:gdLst/>
              <a:ahLst/>
              <a:cxnLst/>
              <a:rect l="0" t="0" r="0" b="0"/>
              <a:pathLst>
                <a:path w="113248" h="276551">
                  <a:moveTo>
                    <a:pt x="2347" y="160"/>
                  </a:moveTo>
                  <a:cubicBezTo>
                    <a:pt x="15646" y="0"/>
                    <a:pt x="26901" y="2353"/>
                    <a:pt x="36185" y="6874"/>
                  </a:cubicBezTo>
                  <a:cubicBezTo>
                    <a:pt x="65356" y="21212"/>
                    <a:pt x="77142" y="57547"/>
                    <a:pt x="90998" y="108588"/>
                  </a:cubicBezTo>
                  <a:cubicBezTo>
                    <a:pt x="105628" y="162423"/>
                    <a:pt x="113248" y="200015"/>
                    <a:pt x="96420" y="226635"/>
                  </a:cubicBezTo>
                  <a:cubicBezTo>
                    <a:pt x="86413" y="242662"/>
                    <a:pt x="66665" y="255120"/>
                    <a:pt x="36197" y="264785"/>
                  </a:cubicBezTo>
                  <a:cubicBezTo>
                    <a:pt x="22430" y="269148"/>
                    <a:pt x="12121" y="272478"/>
                    <a:pt x="1841" y="275923"/>
                  </a:cubicBezTo>
                  <a:lnTo>
                    <a:pt x="0" y="276551"/>
                  </a:lnTo>
                  <a:lnTo>
                    <a:pt x="0" y="216987"/>
                  </a:lnTo>
                  <a:lnTo>
                    <a:pt x="3851" y="228768"/>
                  </a:lnTo>
                  <a:cubicBezTo>
                    <a:pt x="12016" y="226101"/>
                    <a:pt x="16106" y="224780"/>
                    <a:pt x="24297" y="222190"/>
                  </a:cubicBezTo>
                  <a:cubicBezTo>
                    <a:pt x="59756" y="210963"/>
                    <a:pt x="56962" y="193589"/>
                    <a:pt x="36515" y="124844"/>
                  </a:cubicBezTo>
                  <a:cubicBezTo>
                    <a:pt x="25121" y="86568"/>
                    <a:pt x="17636" y="64594"/>
                    <a:pt x="6324" y="54895"/>
                  </a:cubicBezTo>
                  <a:lnTo>
                    <a:pt x="0" y="52067"/>
                  </a:lnTo>
                  <a:lnTo>
                    <a:pt x="0" y="586"/>
                  </a:lnTo>
                  <a:lnTo>
                    <a:pt x="2347" y="160"/>
                  </a:ln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13" name="Shape 41"/>
            <p:cNvSpPr/>
            <p:nvPr/>
          </p:nvSpPr>
          <p:spPr>
            <a:xfrm>
              <a:off x="540098" y="237248"/>
              <a:ext cx="199949" cy="289065"/>
            </a:xfrm>
            <a:custGeom>
              <a:avLst/>
              <a:gdLst/>
              <a:ahLst/>
              <a:cxnLst/>
              <a:rect l="0" t="0" r="0" b="0"/>
              <a:pathLst>
                <a:path w="199949" h="289065">
                  <a:moveTo>
                    <a:pt x="199949" y="0"/>
                  </a:moveTo>
                  <a:cubicBezTo>
                    <a:pt x="190919" y="110896"/>
                    <a:pt x="187909" y="166307"/>
                    <a:pt x="184899" y="276809"/>
                  </a:cubicBezTo>
                  <a:cubicBezTo>
                    <a:pt x="162357" y="281419"/>
                    <a:pt x="151117" y="283870"/>
                    <a:pt x="128676" y="289065"/>
                  </a:cubicBezTo>
                  <a:cubicBezTo>
                    <a:pt x="80061" y="189802"/>
                    <a:pt x="54318" y="140665"/>
                    <a:pt x="0" y="43574"/>
                  </a:cubicBezTo>
                  <a:cubicBezTo>
                    <a:pt x="23381" y="37465"/>
                    <a:pt x="35103" y="34557"/>
                    <a:pt x="58598" y="29032"/>
                  </a:cubicBezTo>
                  <a:cubicBezTo>
                    <a:pt x="83350" y="77838"/>
                    <a:pt x="95402" y="102362"/>
                    <a:pt x="118847" y="151638"/>
                  </a:cubicBezTo>
                  <a:cubicBezTo>
                    <a:pt x="126886" y="169583"/>
                    <a:pt x="130873" y="178575"/>
                    <a:pt x="138773" y="196583"/>
                  </a:cubicBezTo>
                  <a:cubicBezTo>
                    <a:pt x="138519" y="177203"/>
                    <a:pt x="138443" y="167513"/>
                    <a:pt x="138354" y="148120"/>
                  </a:cubicBezTo>
                  <a:cubicBezTo>
                    <a:pt x="139141" y="93282"/>
                    <a:pt x="139878" y="65837"/>
                    <a:pt x="142024" y="10871"/>
                  </a:cubicBezTo>
                  <a:cubicBezTo>
                    <a:pt x="165164" y="6248"/>
                    <a:pt x="176746" y="4077"/>
                    <a:pt x="199949"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14" name="Shape 42"/>
            <p:cNvSpPr/>
            <p:nvPr/>
          </p:nvSpPr>
          <p:spPr>
            <a:xfrm>
              <a:off x="781299" y="211088"/>
              <a:ext cx="177228" cy="284404"/>
            </a:xfrm>
            <a:custGeom>
              <a:avLst/>
              <a:gdLst/>
              <a:ahLst/>
              <a:cxnLst/>
              <a:rect l="0" t="0" r="0" b="0"/>
              <a:pathLst>
                <a:path w="177228" h="284404">
                  <a:moveTo>
                    <a:pt x="151422" y="0"/>
                  </a:moveTo>
                  <a:cubicBezTo>
                    <a:pt x="153226" y="18745"/>
                    <a:pt x="154140" y="28130"/>
                    <a:pt x="155943" y="46876"/>
                  </a:cubicBezTo>
                  <a:cubicBezTo>
                    <a:pt x="119151" y="50432"/>
                    <a:pt x="100774" y="52553"/>
                    <a:pt x="64097" y="57493"/>
                  </a:cubicBezTo>
                  <a:cubicBezTo>
                    <a:pt x="67399" y="82055"/>
                    <a:pt x="69050" y="94323"/>
                    <a:pt x="72365" y="118885"/>
                  </a:cubicBezTo>
                  <a:cubicBezTo>
                    <a:pt x="106528" y="114287"/>
                    <a:pt x="123647" y="112294"/>
                    <a:pt x="157937" y="108928"/>
                  </a:cubicBezTo>
                  <a:cubicBezTo>
                    <a:pt x="159766" y="127533"/>
                    <a:pt x="160681" y="136830"/>
                    <a:pt x="162509" y="155435"/>
                  </a:cubicBezTo>
                  <a:cubicBezTo>
                    <a:pt x="128892" y="158737"/>
                    <a:pt x="112103" y="160681"/>
                    <a:pt x="78600" y="165189"/>
                  </a:cubicBezTo>
                  <a:cubicBezTo>
                    <a:pt x="82156" y="191618"/>
                    <a:pt x="83934" y="204825"/>
                    <a:pt x="87490" y="231242"/>
                  </a:cubicBezTo>
                  <a:cubicBezTo>
                    <a:pt x="121552" y="226657"/>
                    <a:pt x="138621" y="224689"/>
                    <a:pt x="172796" y="221386"/>
                  </a:cubicBezTo>
                  <a:cubicBezTo>
                    <a:pt x="174574" y="239713"/>
                    <a:pt x="175451" y="248869"/>
                    <a:pt x="177228" y="267183"/>
                  </a:cubicBezTo>
                  <a:cubicBezTo>
                    <a:pt x="122987" y="272415"/>
                    <a:pt x="95923" y="275870"/>
                    <a:pt x="41999" y="284404"/>
                  </a:cubicBezTo>
                  <a:cubicBezTo>
                    <a:pt x="25197" y="178359"/>
                    <a:pt x="16802" y="125337"/>
                    <a:pt x="0" y="19279"/>
                  </a:cubicBezTo>
                  <a:cubicBezTo>
                    <a:pt x="60376" y="9716"/>
                    <a:pt x="90691" y="5855"/>
                    <a:pt x="151422"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15" name="Shape 43"/>
            <p:cNvSpPr/>
            <p:nvPr/>
          </p:nvSpPr>
          <p:spPr>
            <a:xfrm>
              <a:off x="982576" y="199498"/>
              <a:ext cx="181330" cy="274930"/>
            </a:xfrm>
            <a:custGeom>
              <a:avLst/>
              <a:gdLst/>
              <a:ahLst/>
              <a:cxnLst/>
              <a:rect l="0" t="0" r="0" b="0"/>
              <a:pathLst>
                <a:path w="181330" h="274930">
                  <a:moveTo>
                    <a:pt x="180124" y="0"/>
                  </a:moveTo>
                  <a:cubicBezTo>
                    <a:pt x="180607" y="107366"/>
                    <a:pt x="180848" y="161049"/>
                    <a:pt x="181330" y="268427"/>
                  </a:cubicBezTo>
                  <a:cubicBezTo>
                    <a:pt x="162585" y="268503"/>
                    <a:pt x="153226" y="268643"/>
                    <a:pt x="134493" y="269126"/>
                  </a:cubicBezTo>
                  <a:cubicBezTo>
                    <a:pt x="112116" y="220269"/>
                    <a:pt x="100356" y="195974"/>
                    <a:pt x="75679" y="147714"/>
                  </a:cubicBezTo>
                  <a:cubicBezTo>
                    <a:pt x="69558" y="135103"/>
                    <a:pt x="66459" y="128803"/>
                    <a:pt x="60198" y="116231"/>
                  </a:cubicBezTo>
                  <a:cubicBezTo>
                    <a:pt x="63614" y="178448"/>
                    <a:pt x="65316" y="209550"/>
                    <a:pt x="68720" y="271755"/>
                  </a:cubicBezTo>
                  <a:cubicBezTo>
                    <a:pt x="49416" y="272821"/>
                    <a:pt x="39764" y="273444"/>
                    <a:pt x="20472" y="274930"/>
                  </a:cubicBezTo>
                  <a:cubicBezTo>
                    <a:pt x="12281" y="167868"/>
                    <a:pt x="8191" y="114338"/>
                    <a:pt x="0" y="7277"/>
                  </a:cubicBezTo>
                  <a:cubicBezTo>
                    <a:pt x="23927" y="5448"/>
                    <a:pt x="35903" y="4674"/>
                    <a:pt x="59855" y="3416"/>
                  </a:cubicBezTo>
                  <a:cubicBezTo>
                    <a:pt x="82245" y="45491"/>
                    <a:pt x="93015" y="66649"/>
                    <a:pt x="113690" y="109182"/>
                  </a:cubicBezTo>
                  <a:cubicBezTo>
                    <a:pt x="120205" y="123177"/>
                    <a:pt x="123418" y="130188"/>
                    <a:pt x="129756" y="144234"/>
                  </a:cubicBezTo>
                  <a:cubicBezTo>
                    <a:pt x="128257" y="86868"/>
                    <a:pt x="127508" y="58191"/>
                    <a:pt x="126009" y="826"/>
                  </a:cubicBezTo>
                  <a:cubicBezTo>
                    <a:pt x="147650" y="254"/>
                    <a:pt x="158471" y="89"/>
                    <a:pt x="180124"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16" name="Shape 44"/>
            <p:cNvSpPr/>
            <p:nvPr/>
          </p:nvSpPr>
          <p:spPr>
            <a:xfrm>
              <a:off x="1203814" y="199661"/>
              <a:ext cx="183134" cy="272301"/>
            </a:xfrm>
            <a:custGeom>
              <a:avLst/>
              <a:gdLst/>
              <a:ahLst/>
              <a:cxnLst/>
              <a:rect l="0" t="0" r="0" b="0"/>
              <a:pathLst>
                <a:path w="183134" h="272301">
                  <a:moveTo>
                    <a:pt x="572" y="0"/>
                  </a:moveTo>
                  <a:cubicBezTo>
                    <a:pt x="73673" y="876"/>
                    <a:pt x="110236" y="2654"/>
                    <a:pt x="183134" y="8865"/>
                  </a:cubicBezTo>
                  <a:cubicBezTo>
                    <a:pt x="181534" y="27635"/>
                    <a:pt x="180734" y="37021"/>
                    <a:pt x="179134" y="55791"/>
                  </a:cubicBezTo>
                  <a:cubicBezTo>
                    <a:pt x="154851" y="53721"/>
                    <a:pt x="142710" y="52845"/>
                    <a:pt x="118402" y="51372"/>
                  </a:cubicBezTo>
                  <a:cubicBezTo>
                    <a:pt x="113068" y="139751"/>
                    <a:pt x="110401" y="183934"/>
                    <a:pt x="105067" y="272301"/>
                  </a:cubicBezTo>
                  <a:cubicBezTo>
                    <a:pt x="83985" y="271031"/>
                    <a:pt x="73432" y="270523"/>
                    <a:pt x="52324" y="269748"/>
                  </a:cubicBezTo>
                  <a:cubicBezTo>
                    <a:pt x="55575" y="181267"/>
                    <a:pt x="57188" y="137033"/>
                    <a:pt x="60439" y="48565"/>
                  </a:cubicBezTo>
                  <a:cubicBezTo>
                    <a:pt x="36271" y="47676"/>
                    <a:pt x="24181" y="47384"/>
                    <a:pt x="0" y="47092"/>
                  </a:cubicBezTo>
                  <a:cubicBezTo>
                    <a:pt x="229" y="28258"/>
                    <a:pt x="343" y="18834"/>
                    <a:pt x="572"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17" name="Shape 45"/>
            <p:cNvSpPr/>
            <p:nvPr/>
          </p:nvSpPr>
          <p:spPr>
            <a:xfrm>
              <a:off x="1405185" y="212236"/>
              <a:ext cx="203466" cy="282137"/>
            </a:xfrm>
            <a:custGeom>
              <a:avLst/>
              <a:gdLst/>
              <a:ahLst/>
              <a:cxnLst/>
              <a:rect l="0" t="0" r="0" b="0"/>
              <a:pathLst>
                <a:path w="203466" h="282137">
                  <a:moveTo>
                    <a:pt x="21641" y="0"/>
                  </a:moveTo>
                  <a:cubicBezTo>
                    <a:pt x="45034" y="2362"/>
                    <a:pt x="56718" y="3683"/>
                    <a:pt x="80061" y="6604"/>
                  </a:cubicBezTo>
                  <a:cubicBezTo>
                    <a:pt x="71057" y="78639"/>
                    <a:pt x="66547" y="114656"/>
                    <a:pt x="57543" y="186690"/>
                  </a:cubicBezTo>
                  <a:cubicBezTo>
                    <a:pt x="53594" y="218326"/>
                    <a:pt x="58242" y="230099"/>
                    <a:pt x="82702" y="233490"/>
                  </a:cubicBezTo>
                  <a:cubicBezTo>
                    <a:pt x="106400" y="236779"/>
                    <a:pt x="114795" y="227178"/>
                    <a:pt x="119647" y="195301"/>
                  </a:cubicBezTo>
                  <a:cubicBezTo>
                    <a:pt x="130594" y="123546"/>
                    <a:pt x="136067" y="87656"/>
                    <a:pt x="147002" y="15888"/>
                  </a:cubicBezTo>
                  <a:cubicBezTo>
                    <a:pt x="169621" y="19342"/>
                    <a:pt x="180911" y="21184"/>
                    <a:pt x="203466" y="25159"/>
                  </a:cubicBezTo>
                  <a:cubicBezTo>
                    <a:pt x="190741" y="97511"/>
                    <a:pt x="184378" y="133680"/>
                    <a:pt x="171653" y="206032"/>
                  </a:cubicBezTo>
                  <a:cubicBezTo>
                    <a:pt x="166637" y="234595"/>
                    <a:pt x="160325" y="258788"/>
                    <a:pt x="140728" y="271297"/>
                  </a:cubicBezTo>
                  <a:cubicBezTo>
                    <a:pt x="133687" y="275818"/>
                    <a:pt x="124749" y="279022"/>
                    <a:pt x="113839" y="280579"/>
                  </a:cubicBezTo>
                  <a:cubicBezTo>
                    <a:pt x="102931" y="282137"/>
                    <a:pt x="90049" y="282048"/>
                    <a:pt x="75121" y="279984"/>
                  </a:cubicBezTo>
                  <a:cubicBezTo>
                    <a:pt x="46367" y="276009"/>
                    <a:pt x="26860" y="267246"/>
                    <a:pt x="15799" y="254737"/>
                  </a:cubicBezTo>
                  <a:cubicBezTo>
                    <a:pt x="0" y="237325"/>
                    <a:pt x="140" y="212281"/>
                    <a:pt x="3137" y="182728"/>
                  </a:cubicBezTo>
                  <a:cubicBezTo>
                    <a:pt x="10541" y="109639"/>
                    <a:pt x="14237" y="73089"/>
                    <a:pt x="21641"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18" name="Shape 46"/>
            <p:cNvSpPr/>
            <p:nvPr/>
          </p:nvSpPr>
          <p:spPr>
            <a:xfrm>
              <a:off x="1610254" y="247474"/>
              <a:ext cx="116062" cy="289571"/>
            </a:xfrm>
            <a:custGeom>
              <a:avLst/>
              <a:gdLst/>
              <a:ahLst/>
              <a:cxnLst/>
              <a:rect l="0" t="0" r="0" b="0"/>
              <a:pathLst>
                <a:path w="116062" h="289571">
                  <a:moveTo>
                    <a:pt x="52274" y="0"/>
                  </a:moveTo>
                  <a:cubicBezTo>
                    <a:pt x="76886" y="4886"/>
                    <a:pt x="92247" y="8094"/>
                    <a:pt x="112154" y="12607"/>
                  </a:cubicBezTo>
                  <a:lnTo>
                    <a:pt x="116062" y="13508"/>
                  </a:lnTo>
                  <a:lnTo>
                    <a:pt x="116062" y="60715"/>
                  </a:lnTo>
                  <a:lnTo>
                    <a:pt x="110610" y="59455"/>
                  </a:lnTo>
                  <a:cubicBezTo>
                    <a:pt x="106941" y="58620"/>
                    <a:pt x="103270" y="57798"/>
                    <a:pt x="98375" y="56705"/>
                  </a:cubicBezTo>
                  <a:cubicBezTo>
                    <a:pt x="91275" y="88671"/>
                    <a:pt x="87719" y="104661"/>
                    <a:pt x="80607" y="136627"/>
                  </a:cubicBezTo>
                  <a:cubicBezTo>
                    <a:pt x="90234" y="138773"/>
                    <a:pt x="95035" y="139865"/>
                    <a:pt x="104635" y="142100"/>
                  </a:cubicBezTo>
                  <a:lnTo>
                    <a:pt x="116062" y="143150"/>
                  </a:lnTo>
                  <a:lnTo>
                    <a:pt x="116062" y="289571"/>
                  </a:lnTo>
                  <a:lnTo>
                    <a:pt x="101092" y="285801"/>
                  </a:lnTo>
                  <a:cubicBezTo>
                    <a:pt x="98565" y="246063"/>
                    <a:pt x="97054" y="226187"/>
                    <a:pt x="93511" y="186372"/>
                  </a:cubicBezTo>
                  <a:cubicBezTo>
                    <a:pt x="84392" y="184252"/>
                    <a:pt x="79832" y="183223"/>
                    <a:pt x="70701" y="181191"/>
                  </a:cubicBezTo>
                  <a:cubicBezTo>
                    <a:pt x="62459" y="218249"/>
                    <a:pt x="58344" y="236779"/>
                    <a:pt x="50102" y="273825"/>
                  </a:cubicBezTo>
                  <a:cubicBezTo>
                    <a:pt x="30099" y="269380"/>
                    <a:pt x="20079" y="267271"/>
                    <a:pt x="0" y="263296"/>
                  </a:cubicBezTo>
                  <a:cubicBezTo>
                    <a:pt x="20904" y="157975"/>
                    <a:pt x="31369" y="105321"/>
                    <a:pt x="52274"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19" name="Shape 47"/>
            <p:cNvSpPr/>
            <p:nvPr/>
          </p:nvSpPr>
          <p:spPr>
            <a:xfrm>
              <a:off x="1726316" y="260982"/>
              <a:ext cx="101616" cy="285754"/>
            </a:xfrm>
            <a:custGeom>
              <a:avLst/>
              <a:gdLst/>
              <a:ahLst/>
              <a:cxnLst/>
              <a:rect l="0" t="0" r="0" b="0"/>
              <a:pathLst>
                <a:path w="101616" h="285754">
                  <a:moveTo>
                    <a:pt x="0" y="0"/>
                  </a:moveTo>
                  <a:lnTo>
                    <a:pt x="18024" y="4157"/>
                  </a:lnTo>
                  <a:cubicBezTo>
                    <a:pt x="86567" y="20147"/>
                    <a:pt x="101616" y="52976"/>
                    <a:pt x="86643" y="107827"/>
                  </a:cubicBezTo>
                  <a:cubicBezTo>
                    <a:pt x="77474" y="141381"/>
                    <a:pt x="61014" y="164889"/>
                    <a:pt x="29480" y="172534"/>
                  </a:cubicBezTo>
                  <a:cubicBezTo>
                    <a:pt x="33125" y="217886"/>
                    <a:pt x="34599" y="240530"/>
                    <a:pt x="36885" y="285754"/>
                  </a:cubicBezTo>
                  <a:cubicBezTo>
                    <a:pt x="26540" y="282935"/>
                    <a:pt x="18774" y="280852"/>
                    <a:pt x="10995" y="278833"/>
                  </a:cubicBezTo>
                  <a:lnTo>
                    <a:pt x="0" y="276063"/>
                  </a:lnTo>
                  <a:lnTo>
                    <a:pt x="0" y="129642"/>
                  </a:lnTo>
                  <a:lnTo>
                    <a:pt x="5570" y="130153"/>
                  </a:lnTo>
                  <a:cubicBezTo>
                    <a:pt x="20006" y="128640"/>
                    <a:pt x="27318" y="117803"/>
                    <a:pt x="32566" y="96715"/>
                  </a:cubicBezTo>
                  <a:cubicBezTo>
                    <a:pt x="39742" y="67886"/>
                    <a:pt x="34408" y="55211"/>
                    <a:pt x="6772" y="48772"/>
                  </a:cubicBezTo>
                  <a:lnTo>
                    <a:pt x="0" y="47207"/>
                  </a:lnTo>
                  <a:lnTo>
                    <a:pt x="0" y="0"/>
                  </a:ln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20" name="Shape 48"/>
            <p:cNvSpPr/>
            <p:nvPr/>
          </p:nvSpPr>
          <p:spPr>
            <a:xfrm>
              <a:off x="1807287" y="301747"/>
              <a:ext cx="222377" cy="300456"/>
            </a:xfrm>
            <a:custGeom>
              <a:avLst/>
              <a:gdLst/>
              <a:ahLst/>
              <a:cxnLst/>
              <a:rect l="0" t="0" r="0" b="0"/>
              <a:pathLst>
                <a:path w="222377" h="300456">
                  <a:moveTo>
                    <a:pt x="75857" y="0"/>
                  </a:moveTo>
                  <a:cubicBezTo>
                    <a:pt x="134900" y="17399"/>
                    <a:pt x="164224" y="27025"/>
                    <a:pt x="222377" y="48120"/>
                  </a:cubicBezTo>
                  <a:cubicBezTo>
                    <a:pt x="215951" y="65824"/>
                    <a:pt x="212738" y="74676"/>
                    <a:pt x="206311" y="92392"/>
                  </a:cubicBezTo>
                  <a:cubicBezTo>
                    <a:pt x="171082" y="79604"/>
                    <a:pt x="153378" y="73571"/>
                    <a:pt x="117793" y="62166"/>
                  </a:cubicBezTo>
                  <a:cubicBezTo>
                    <a:pt x="110236" y="85763"/>
                    <a:pt x="106464" y="97561"/>
                    <a:pt x="98896" y="121158"/>
                  </a:cubicBezTo>
                  <a:cubicBezTo>
                    <a:pt x="132042" y="131788"/>
                    <a:pt x="148552" y="137401"/>
                    <a:pt x="181394" y="149251"/>
                  </a:cubicBezTo>
                  <a:cubicBezTo>
                    <a:pt x="175044" y="166840"/>
                    <a:pt x="171869" y="175628"/>
                    <a:pt x="165532" y="193205"/>
                  </a:cubicBezTo>
                  <a:cubicBezTo>
                    <a:pt x="133325" y="181585"/>
                    <a:pt x="117145" y="176073"/>
                    <a:pt x="84646" y="165659"/>
                  </a:cubicBezTo>
                  <a:cubicBezTo>
                    <a:pt x="76518" y="191046"/>
                    <a:pt x="72441" y="203746"/>
                    <a:pt x="64313" y="229133"/>
                  </a:cubicBezTo>
                  <a:cubicBezTo>
                    <a:pt x="97358" y="239725"/>
                    <a:pt x="113805" y="245339"/>
                    <a:pt x="146533" y="257213"/>
                  </a:cubicBezTo>
                  <a:cubicBezTo>
                    <a:pt x="140246" y="274510"/>
                    <a:pt x="137109" y="283159"/>
                    <a:pt x="130835" y="300456"/>
                  </a:cubicBezTo>
                  <a:cubicBezTo>
                    <a:pt x="78918" y="281622"/>
                    <a:pt x="52718" y="273024"/>
                    <a:pt x="0" y="257492"/>
                  </a:cubicBezTo>
                  <a:cubicBezTo>
                    <a:pt x="30341" y="154496"/>
                    <a:pt x="45517" y="102997"/>
                    <a:pt x="75857"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21" name="Shape 49"/>
            <p:cNvSpPr/>
            <p:nvPr/>
          </p:nvSpPr>
          <p:spPr>
            <a:xfrm>
              <a:off x="1980602" y="367669"/>
              <a:ext cx="141257" cy="310604"/>
            </a:xfrm>
            <a:custGeom>
              <a:avLst/>
              <a:gdLst/>
              <a:ahLst/>
              <a:cxnLst/>
              <a:rect l="0" t="0" r="0" b="0"/>
              <a:pathLst>
                <a:path w="141257" h="310604">
                  <a:moveTo>
                    <a:pt x="96621" y="0"/>
                  </a:moveTo>
                  <a:cubicBezTo>
                    <a:pt x="112414" y="6096"/>
                    <a:pt x="124240" y="10735"/>
                    <a:pt x="136028" y="15511"/>
                  </a:cubicBezTo>
                  <a:lnTo>
                    <a:pt x="141257" y="17664"/>
                  </a:lnTo>
                  <a:lnTo>
                    <a:pt x="141257" y="67484"/>
                  </a:lnTo>
                  <a:lnTo>
                    <a:pt x="132982" y="64046"/>
                  </a:lnTo>
                  <a:cubicBezTo>
                    <a:pt x="120497" y="94323"/>
                    <a:pt x="114249" y="109461"/>
                    <a:pt x="101752" y="139725"/>
                  </a:cubicBezTo>
                  <a:cubicBezTo>
                    <a:pt x="110985" y="143535"/>
                    <a:pt x="115595" y="145466"/>
                    <a:pt x="124790" y="149377"/>
                  </a:cubicBezTo>
                  <a:lnTo>
                    <a:pt x="141257" y="153872"/>
                  </a:lnTo>
                  <a:lnTo>
                    <a:pt x="141257" y="310604"/>
                  </a:lnTo>
                  <a:lnTo>
                    <a:pt x="121793" y="301569"/>
                  </a:lnTo>
                  <a:cubicBezTo>
                    <a:pt x="114370" y="298190"/>
                    <a:pt x="106928" y="294875"/>
                    <a:pt x="96989" y="290500"/>
                  </a:cubicBezTo>
                  <a:cubicBezTo>
                    <a:pt x="101168" y="250850"/>
                    <a:pt x="103022" y="230975"/>
                    <a:pt x="106210" y="191084"/>
                  </a:cubicBezTo>
                  <a:cubicBezTo>
                    <a:pt x="97485" y="187376"/>
                    <a:pt x="93104" y="185547"/>
                    <a:pt x="84341" y="181927"/>
                  </a:cubicBezTo>
                  <a:cubicBezTo>
                    <a:pt x="69862" y="217017"/>
                    <a:pt x="62623" y="234569"/>
                    <a:pt x="48146" y="269659"/>
                  </a:cubicBezTo>
                  <a:cubicBezTo>
                    <a:pt x="28956" y="261734"/>
                    <a:pt x="19317" y="257886"/>
                    <a:pt x="0" y="250431"/>
                  </a:cubicBezTo>
                  <a:cubicBezTo>
                    <a:pt x="38646" y="150266"/>
                    <a:pt x="57976" y="100165"/>
                    <a:pt x="96621"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22" name="Shape 50"/>
            <p:cNvSpPr/>
            <p:nvPr/>
          </p:nvSpPr>
          <p:spPr>
            <a:xfrm>
              <a:off x="2121860" y="385333"/>
              <a:ext cx="109123" cy="295365"/>
            </a:xfrm>
            <a:custGeom>
              <a:avLst/>
              <a:gdLst/>
              <a:ahLst/>
              <a:cxnLst/>
              <a:rect l="0" t="0" r="0" b="0"/>
              <a:pathLst>
                <a:path w="109123" h="295365">
                  <a:moveTo>
                    <a:pt x="0" y="0"/>
                  </a:moveTo>
                  <a:lnTo>
                    <a:pt x="12912" y="5316"/>
                  </a:lnTo>
                  <a:cubicBezTo>
                    <a:pt x="19277" y="7972"/>
                    <a:pt x="26122" y="10863"/>
                    <a:pt x="33939" y="14188"/>
                  </a:cubicBezTo>
                  <a:cubicBezTo>
                    <a:pt x="99598" y="42115"/>
                    <a:pt x="109123" y="77230"/>
                    <a:pt x="84917" y="128678"/>
                  </a:cubicBezTo>
                  <a:cubicBezTo>
                    <a:pt x="70109" y="160149"/>
                    <a:pt x="49700" y="180392"/>
                    <a:pt x="16934" y="182323"/>
                  </a:cubicBezTo>
                  <a:cubicBezTo>
                    <a:pt x="12908" y="227712"/>
                    <a:pt x="10571" y="250331"/>
                    <a:pt x="5224" y="295365"/>
                  </a:cubicBezTo>
                  <a:lnTo>
                    <a:pt x="0" y="292940"/>
                  </a:lnTo>
                  <a:lnTo>
                    <a:pt x="0" y="136208"/>
                  </a:lnTo>
                  <a:lnTo>
                    <a:pt x="225" y="136270"/>
                  </a:lnTo>
                  <a:cubicBezTo>
                    <a:pt x="14883" y="137342"/>
                    <a:pt x="24017" y="127957"/>
                    <a:pt x="32809" y="108079"/>
                  </a:cubicBezTo>
                  <a:cubicBezTo>
                    <a:pt x="44836" y="80913"/>
                    <a:pt x="41648" y="67451"/>
                    <a:pt x="15169" y="56199"/>
                  </a:cubicBezTo>
                  <a:cubicBezTo>
                    <a:pt x="10489" y="54211"/>
                    <a:pt x="6977" y="52729"/>
                    <a:pt x="3461" y="51257"/>
                  </a:cubicBezTo>
                  <a:lnTo>
                    <a:pt x="0" y="49820"/>
                  </a:lnTo>
                  <a:lnTo>
                    <a:pt x="0" y="0"/>
                  </a:ln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23" name="Shape 51"/>
            <p:cNvSpPr/>
            <p:nvPr/>
          </p:nvSpPr>
          <p:spPr>
            <a:xfrm>
              <a:off x="290646" y="877338"/>
              <a:ext cx="1796288" cy="1641069"/>
            </a:xfrm>
            <a:custGeom>
              <a:avLst/>
              <a:gdLst/>
              <a:ahLst/>
              <a:cxnLst/>
              <a:rect l="0" t="0" r="0" b="0"/>
              <a:pathLst>
                <a:path w="1796288" h="1641069">
                  <a:moveTo>
                    <a:pt x="24143" y="0"/>
                  </a:moveTo>
                  <a:cubicBezTo>
                    <a:pt x="406006" y="380759"/>
                    <a:pt x="766674" y="396507"/>
                    <a:pt x="766674" y="396507"/>
                  </a:cubicBezTo>
                  <a:cubicBezTo>
                    <a:pt x="753161" y="390792"/>
                    <a:pt x="725500" y="373075"/>
                    <a:pt x="717093" y="364490"/>
                  </a:cubicBezTo>
                  <a:cubicBezTo>
                    <a:pt x="709676" y="356921"/>
                    <a:pt x="711264" y="344703"/>
                    <a:pt x="720077" y="338811"/>
                  </a:cubicBezTo>
                  <a:cubicBezTo>
                    <a:pt x="759955" y="312090"/>
                    <a:pt x="767982" y="236690"/>
                    <a:pt x="799935" y="176670"/>
                  </a:cubicBezTo>
                  <a:cubicBezTo>
                    <a:pt x="817067" y="144488"/>
                    <a:pt x="845198" y="112471"/>
                    <a:pt x="898144" y="112471"/>
                  </a:cubicBezTo>
                  <a:cubicBezTo>
                    <a:pt x="951090" y="112471"/>
                    <a:pt x="979221" y="144488"/>
                    <a:pt x="996353" y="176670"/>
                  </a:cubicBezTo>
                  <a:cubicBezTo>
                    <a:pt x="1028306" y="236690"/>
                    <a:pt x="1036333" y="312090"/>
                    <a:pt x="1076211" y="338811"/>
                  </a:cubicBezTo>
                  <a:cubicBezTo>
                    <a:pt x="1085025" y="344703"/>
                    <a:pt x="1086612" y="356921"/>
                    <a:pt x="1079195" y="364490"/>
                  </a:cubicBezTo>
                  <a:cubicBezTo>
                    <a:pt x="1070788" y="373075"/>
                    <a:pt x="1043127" y="390792"/>
                    <a:pt x="1029614" y="396507"/>
                  </a:cubicBezTo>
                  <a:cubicBezTo>
                    <a:pt x="1029614" y="396507"/>
                    <a:pt x="1390282" y="380759"/>
                    <a:pt x="1772145" y="0"/>
                  </a:cubicBezTo>
                  <a:cubicBezTo>
                    <a:pt x="1772145" y="0"/>
                    <a:pt x="1796288" y="217272"/>
                    <a:pt x="1637182" y="253479"/>
                  </a:cubicBezTo>
                  <a:lnTo>
                    <a:pt x="1637182" y="560718"/>
                  </a:lnTo>
                  <a:lnTo>
                    <a:pt x="1094016" y="560718"/>
                  </a:lnTo>
                  <a:cubicBezTo>
                    <a:pt x="1094016" y="560718"/>
                    <a:pt x="1200455" y="1102906"/>
                    <a:pt x="1200455" y="1499032"/>
                  </a:cubicBezTo>
                  <a:lnTo>
                    <a:pt x="884568" y="1641069"/>
                  </a:lnTo>
                  <a:lnTo>
                    <a:pt x="595833" y="1499032"/>
                  </a:lnTo>
                  <a:cubicBezTo>
                    <a:pt x="595833" y="1102906"/>
                    <a:pt x="702272" y="560718"/>
                    <a:pt x="702272" y="560718"/>
                  </a:cubicBezTo>
                  <a:lnTo>
                    <a:pt x="159106" y="560718"/>
                  </a:lnTo>
                  <a:lnTo>
                    <a:pt x="159106" y="253479"/>
                  </a:lnTo>
                  <a:cubicBezTo>
                    <a:pt x="0" y="217272"/>
                    <a:pt x="24143" y="0"/>
                    <a:pt x="24143" y="0"/>
                  </a:cubicBezTo>
                  <a:close/>
                </a:path>
              </a:pathLst>
            </a:custGeom>
            <a:ln w="0" cap="flat">
              <a:miter lim="127000"/>
            </a:ln>
          </p:spPr>
          <p:style>
            <a:lnRef idx="0">
              <a:srgbClr val="000000">
                <a:alpha val="0"/>
              </a:srgbClr>
            </a:lnRef>
            <a:fillRef idx="1">
              <a:srgbClr val="FBD03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24" name="Shape 52"/>
            <p:cNvSpPr/>
            <p:nvPr/>
          </p:nvSpPr>
          <p:spPr>
            <a:xfrm>
              <a:off x="382953" y="1973730"/>
              <a:ext cx="1611668" cy="590766"/>
            </a:xfrm>
            <a:custGeom>
              <a:avLst/>
              <a:gdLst/>
              <a:ahLst/>
              <a:cxnLst/>
              <a:rect l="0" t="0" r="0" b="0"/>
              <a:pathLst>
                <a:path w="1611668" h="590766">
                  <a:moveTo>
                    <a:pt x="126810" y="0"/>
                  </a:moveTo>
                  <a:cubicBezTo>
                    <a:pt x="421488" y="0"/>
                    <a:pt x="805815" y="355130"/>
                    <a:pt x="805815" y="355130"/>
                  </a:cubicBezTo>
                  <a:cubicBezTo>
                    <a:pt x="805815" y="355130"/>
                    <a:pt x="1191920" y="0"/>
                    <a:pt x="1484859" y="0"/>
                  </a:cubicBezTo>
                  <a:lnTo>
                    <a:pt x="1611668" y="255931"/>
                  </a:lnTo>
                  <a:cubicBezTo>
                    <a:pt x="1611668" y="255931"/>
                    <a:pt x="1003288" y="393471"/>
                    <a:pt x="805917" y="590614"/>
                  </a:cubicBezTo>
                  <a:lnTo>
                    <a:pt x="805917" y="590766"/>
                  </a:lnTo>
                  <a:cubicBezTo>
                    <a:pt x="805891" y="590741"/>
                    <a:pt x="805866" y="590715"/>
                    <a:pt x="805840" y="590690"/>
                  </a:cubicBezTo>
                  <a:cubicBezTo>
                    <a:pt x="805815" y="590715"/>
                    <a:pt x="805777" y="590741"/>
                    <a:pt x="805752" y="590766"/>
                  </a:cubicBezTo>
                  <a:lnTo>
                    <a:pt x="805752" y="590614"/>
                  </a:lnTo>
                  <a:cubicBezTo>
                    <a:pt x="608381" y="393471"/>
                    <a:pt x="0" y="255931"/>
                    <a:pt x="0" y="255931"/>
                  </a:cubicBezTo>
                  <a:lnTo>
                    <a:pt x="126810" y="0"/>
                  </a:lnTo>
                  <a:close/>
                </a:path>
              </a:pathLst>
            </a:custGeom>
            <a:ln w="0" cap="flat">
              <a:miter lim="127000"/>
            </a:ln>
          </p:spPr>
          <p:style>
            <a:lnRef idx="0">
              <a:srgbClr val="000000">
                <a:alpha val="0"/>
              </a:srgbClr>
            </a:lnRef>
            <a:fillRef idx="1">
              <a:srgbClr val="FBD03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25" name="Shape 53"/>
            <p:cNvSpPr/>
            <p:nvPr/>
          </p:nvSpPr>
          <p:spPr>
            <a:xfrm>
              <a:off x="535647" y="1532987"/>
              <a:ext cx="331013" cy="589826"/>
            </a:xfrm>
            <a:custGeom>
              <a:avLst/>
              <a:gdLst/>
              <a:ahLst/>
              <a:cxnLst/>
              <a:rect l="0" t="0" r="0" b="0"/>
              <a:pathLst>
                <a:path w="331013" h="589826">
                  <a:moveTo>
                    <a:pt x="261887" y="1765"/>
                  </a:moveTo>
                  <a:cubicBezTo>
                    <a:pt x="331013" y="3530"/>
                    <a:pt x="291249" y="111849"/>
                    <a:pt x="271768" y="135394"/>
                  </a:cubicBezTo>
                  <a:cubicBezTo>
                    <a:pt x="252057" y="159207"/>
                    <a:pt x="295745" y="191770"/>
                    <a:pt x="295745" y="191770"/>
                  </a:cubicBezTo>
                  <a:cubicBezTo>
                    <a:pt x="275324" y="295618"/>
                    <a:pt x="256324" y="423634"/>
                    <a:pt x="251130" y="557682"/>
                  </a:cubicBezTo>
                  <a:cubicBezTo>
                    <a:pt x="250812" y="565950"/>
                    <a:pt x="250063" y="574700"/>
                    <a:pt x="241579" y="582320"/>
                  </a:cubicBezTo>
                  <a:cubicBezTo>
                    <a:pt x="241579" y="582320"/>
                    <a:pt x="228943" y="589826"/>
                    <a:pt x="213500" y="581596"/>
                  </a:cubicBezTo>
                  <a:cubicBezTo>
                    <a:pt x="179667" y="563588"/>
                    <a:pt x="164668" y="473468"/>
                    <a:pt x="138887" y="472808"/>
                  </a:cubicBezTo>
                  <a:cubicBezTo>
                    <a:pt x="113106" y="472148"/>
                    <a:pt x="67120" y="563601"/>
                    <a:pt x="39738" y="581939"/>
                  </a:cubicBezTo>
                  <a:cubicBezTo>
                    <a:pt x="32353" y="586886"/>
                    <a:pt x="25524" y="589798"/>
                    <a:pt x="20087" y="589219"/>
                  </a:cubicBezTo>
                  <a:cubicBezTo>
                    <a:pt x="3777" y="587482"/>
                    <a:pt x="0" y="554323"/>
                    <a:pt x="31356" y="450405"/>
                  </a:cubicBezTo>
                  <a:cubicBezTo>
                    <a:pt x="111900" y="183426"/>
                    <a:pt x="189154" y="212915"/>
                    <a:pt x="170168" y="162776"/>
                  </a:cubicBezTo>
                  <a:cubicBezTo>
                    <a:pt x="130467" y="57976"/>
                    <a:pt x="192761" y="0"/>
                    <a:pt x="261887" y="1765"/>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26" name="Shape 54"/>
            <p:cNvSpPr/>
            <p:nvPr/>
          </p:nvSpPr>
          <p:spPr>
            <a:xfrm>
              <a:off x="1510922" y="1532987"/>
              <a:ext cx="331012" cy="589826"/>
            </a:xfrm>
            <a:custGeom>
              <a:avLst/>
              <a:gdLst/>
              <a:ahLst/>
              <a:cxnLst/>
              <a:rect l="0" t="0" r="0" b="0"/>
              <a:pathLst>
                <a:path w="331012" h="589826">
                  <a:moveTo>
                    <a:pt x="69126" y="1765"/>
                  </a:moveTo>
                  <a:cubicBezTo>
                    <a:pt x="138252" y="0"/>
                    <a:pt x="200546" y="57976"/>
                    <a:pt x="160845" y="162776"/>
                  </a:cubicBezTo>
                  <a:cubicBezTo>
                    <a:pt x="141859" y="212915"/>
                    <a:pt x="219113" y="183426"/>
                    <a:pt x="299656" y="450405"/>
                  </a:cubicBezTo>
                  <a:cubicBezTo>
                    <a:pt x="331012" y="554323"/>
                    <a:pt x="327236" y="587482"/>
                    <a:pt x="310926" y="589219"/>
                  </a:cubicBezTo>
                  <a:cubicBezTo>
                    <a:pt x="305489" y="589798"/>
                    <a:pt x="298659" y="586886"/>
                    <a:pt x="291274" y="581939"/>
                  </a:cubicBezTo>
                  <a:cubicBezTo>
                    <a:pt x="263893" y="563601"/>
                    <a:pt x="217907" y="472148"/>
                    <a:pt x="192125" y="472808"/>
                  </a:cubicBezTo>
                  <a:cubicBezTo>
                    <a:pt x="166345" y="473468"/>
                    <a:pt x="151346" y="563588"/>
                    <a:pt x="117513" y="581596"/>
                  </a:cubicBezTo>
                  <a:cubicBezTo>
                    <a:pt x="102070" y="589826"/>
                    <a:pt x="89433" y="582320"/>
                    <a:pt x="89433" y="582320"/>
                  </a:cubicBezTo>
                  <a:cubicBezTo>
                    <a:pt x="80949" y="574700"/>
                    <a:pt x="80201" y="565950"/>
                    <a:pt x="79883" y="557682"/>
                  </a:cubicBezTo>
                  <a:cubicBezTo>
                    <a:pt x="74688" y="423634"/>
                    <a:pt x="55690" y="295618"/>
                    <a:pt x="35268" y="191770"/>
                  </a:cubicBezTo>
                  <a:cubicBezTo>
                    <a:pt x="35268" y="191770"/>
                    <a:pt x="78956" y="159207"/>
                    <a:pt x="59245" y="135394"/>
                  </a:cubicBezTo>
                  <a:cubicBezTo>
                    <a:pt x="39763" y="111849"/>
                    <a:pt x="0" y="3530"/>
                    <a:pt x="69126" y="1765"/>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27" name="Shape 55"/>
            <p:cNvSpPr/>
            <p:nvPr/>
          </p:nvSpPr>
          <p:spPr>
            <a:xfrm>
              <a:off x="454062" y="1620517"/>
              <a:ext cx="1469453" cy="239484"/>
            </a:xfrm>
            <a:custGeom>
              <a:avLst/>
              <a:gdLst/>
              <a:ahLst/>
              <a:cxnLst/>
              <a:rect l="0" t="0" r="0" b="0"/>
              <a:pathLst>
                <a:path w="1469453" h="239484">
                  <a:moveTo>
                    <a:pt x="734479" y="0"/>
                  </a:moveTo>
                  <a:cubicBezTo>
                    <a:pt x="1178332" y="0"/>
                    <a:pt x="1469453" y="208331"/>
                    <a:pt x="1469453" y="208331"/>
                  </a:cubicBezTo>
                  <a:lnTo>
                    <a:pt x="1469453" y="239484"/>
                  </a:lnTo>
                  <a:cubicBezTo>
                    <a:pt x="1275106" y="154318"/>
                    <a:pt x="1004913" y="104622"/>
                    <a:pt x="734733" y="104622"/>
                  </a:cubicBezTo>
                  <a:cubicBezTo>
                    <a:pt x="464541" y="104622"/>
                    <a:pt x="194348" y="154318"/>
                    <a:pt x="0" y="239484"/>
                  </a:cubicBezTo>
                  <a:lnTo>
                    <a:pt x="0" y="208331"/>
                  </a:lnTo>
                  <a:cubicBezTo>
                    <a:pt x="0" y="208331"/>
                    <a:pt x="290614" y="0"/>
                    <a:pt x="734479"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28" name="Shape 56"/>
            <p:cNvSpPr/>
            <p:nvPr/>
          </p:nvSpPr>
          <p:spPr>
            <a:xfrm>
              <a:off x="1043356" y="1456036"/>
              <a:ext cx="290754" cy="778586"/>
            </a:xfrm>
            <a:custGeom>
              <a:avLst/>
              <a:gdLst/>
              <a:ahLst/>
              <a:cxnLst/>
              <a:rect l="0" t="0" r="0" b="0"/>
              <a:pathLst>
                <a:path w="290754" h="778586">
                  <a:moveTo>
                    <a:pt x="145440" y="0"/>
                  </a:moveTo>
                  <a:cubicBezTo>
                    <a:pt x="229476" y="0"/>
                    <a:pt x="231330" y="75146"/>
                    <a:pt x="231330" y="80366"/>
                  </a:cubicBezTo>
                  <a:cubicBezTo>
                    <a:pt x="231330" y="140234"/>
                    <a:pt x="200952" y="145923"/>
                    <a:pt x="200952" y="165583"/>
                  </a:cubicBezTo>
                  <a:cubicBezTo>
                    <a:pt x="200952" y="165583"/>
                    <a:pt x="228117" y="186741"/>
                    <a:pt x="243218" y="222936"/>
                  </a:cubicBezTo>
                  <a:cubicBezTo>
                    <a:pt x="246647" y="231153"/>
                    <a:pt x="249542" y="238519"/>
                    <a:pt x="252057" y="245478"/>
                  </a:cubicBezTo>
                  <a:cubicBezTo>
                    <a:pt x="269049" y="342646"/>
                    <a:pt x="283616" y="589458"/>
                    <a:pt x="289789" y="716915"/>
                  </a:cubicBezTo>
                  <a:cubicBezTo>
                    <a:pt x="290754" y="736702"/>
                    <a:pt x="289319" y="751358"/>
                    <a:pt x="286969" y="762102"/>
                  </a:cubicBezTo>
                  <a:cubicBezTo>
                    <a:pt x="284200" y="774776"/>
                    <a:pt x="268097" y="778586"/>
                    <a:pt x="259829" y="768591"/>
                  </a:cubicBezTo>
                  <a:cubicBezTo>
                    <a:pt x="228498" y="730733"/>
                    <a:pt x="166281" y="643446"/>
                    <a:pt x="145440" y="643446"/>
                  </a:cubicBezTo>
                  <a:cubicBezTo>
                    <a:pt x="124549" y="643446"/>
                    <a:pt x="62039" y="731101"/>
                    <a:pt x="30747" y="768833"/>
                  </a:cubicBezTo>
                  <a:cubicBezTo>
                    <a:pt x="26644" y="773780"/>
                    <a:pt x="20619" y="775307"/>
                    <a:pt x="15270" y="774029"/>
                  </a:cubicBezTo>
                  <a:cubicBezTo>
                    <a:pt x="9921" y="772751"/>
                    <a:pt x="5251" y="768668"/>
                    <a:pt x="3861" y="762394"/>
                  </a:cubicBezTo>
                  <a:cubicBezTo>
                    <a:pt x="1473" y="751624"/>
                    <a:pt x="0" y="736892"/>
                    <a:pt x="965" y="716915"/>
                  </a:cubicBezTo>
                  <a:cubicBezTo>
                    <a:pt x="7137" y="589458"/>
                    <a:pt x="21717" y="342646"/>
                    <a:pt x="38697" y="245478"/>
                  </a:cubicBezTo>
                  <a:cubicBezTo>
                    <a:pt x="41224" y="238519"/>
                    <a:pt x="44107" y="231153"/>
                    <a:pt x="47536" y="222936"/>
                  </a:cubicBezTo>
                  <a:cubicBezTo>
                    <a:pt x="62649" y="186741"/>
                    <a:pt x="89801" y="165583"/>
                    <a:pt x="89801" y="165583"/>
                  </a:cubicBezTo>
                  <a:cubicBezTo>
                    <a:pt x="89801" y="145923"/>
                    <a:pt x="59423" y="140234"/>
                    <a:pt x="59423" y="80366"/>
                  </a:cubicBezTo>
                  <a:cubicBezTo>
                    <a:pt x="59423" y="75146"/>
                    <a:pt x="61392" y="0"/>
                    <a:pt x="145440"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29" name="Shape 57"/>
            <p:cNvSpPr/>
            <p:nvPr/>
          </p:nvSpPr>
          <p:spPr>
            <a:xfrm>
              <a:off x="388525" y="2154976"/>
              <a:ext cx="726148" cy="300381"/>
            </a:xfrm>
            <a:custGeom>
              <a:avLst/>
              <a:gdLst/>
              <a:ahLst/>
              <a:cxnLst/>
              <a:rect l="0" t="0" r="0" b="0"/>
              <a:pathLst>
                <a:path w="726148" h="300381">
                  <a:moveTo>
                    <a:pt x="17628" y="1105"/>
                  </a:moveTo>
                  <a:cubicBezTo>
                    <a:pt x="435559" y="41275"/>
                    <a:pt x="666115" y="241059"/>
                    <a:pt x="726148" y="300381"/>
                  </a:cubicBezTo>
                  <a:cubicBezTo>
                    <a:pt x="497637" y="145910"/>
                    <a:pt x="54178" y="39256"/>
                    <a:pt x="0" y="26607"/>
                  </a:cubicBezTo>
                  <a:cubicBezTo>
                    <a:pt x="1625" y="10859"/>
                    <a:pt x="6045" y="0"/>
                    <a:pt x="17628" y="1105"/>
                  </a:cubicBezTo>
                  <a:close/>
                </a:path>
              </a:pathLst>
            </a:custGeom>
            <a:ln w="0" cap="flat">
              <a:miter lim="127000"/>
            </a:ln>
          </p:spPr>
          <p:style>
            <a:lnRef idx="0">
              <a:srgbClr val="000000">
                <a:alpha val="0"/>
              </a:srgbClr>
            </a:lnRef>
            <a:fillRef idx="1">
              <a:srgbClr val="004996"/>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30" name="Shape 58"/>
            <p:cNvSpPr/>
            <p:nvPr/>
          </p:nvSpPr>
          <p:spPr>
            <a:xfrm>
              <a:off x="1263069" y="2154976"/>
              <a:ext cx="726148" cy="300381"/>
            </a:xfrm>
            <a:custGeom>
              <a:avLst/>
              <a:gdLst/>
              <a:ahLst/>
              <a:cxnLst/>
              <a:rect l="0" t="0" r="0" b="0"/>
              <a:pathLst>
                <a:path w="726148" h="300381">
                  <a:moveTo>
                    <a:pt x="708520" y="1105"/>
                  </a:moveTo>
                  <a:cubicBezTo>
                    <a:pt x="720103" y="0"/>
                    <a:pt x="724522" y="10859"/>
                    <a:pt x="726148" y="26607"/>
                  </a:cubicBezTo>
                  <a:cubicBezTo>
                    <a:pt x="671970" y="39256"/>
                    <a:pt x="228524" y="145910"/>
                    <a:pt x="0" y="300381"/>
                  </a:cubicBezTo>
                  <a:cubicBezTo>
                    <a:pt x="60033" y="241059"/>
                    <a:pt x="290588" y="41275"/>
                    <a:pt x="708520" y="1105"/>
                  </a:cubicBezTo>
                  <a:close/>
                </a:path>
              </a:pathLst>
            </a:custGeom>
            <a:ln w="0" cap="flat">
              <a:miter lim="127000"/>
            </a:ln>
          </p:spPr>
          <p:style>
            <a:lnRef idx="0">
              <a:srgbClr val="000000">
                <a:alpha val="0"/>
              </a:srgbClr>
            </a:lnRef>
            <a:fillRef idx="1">
              <a:srgbClr val="004996"/>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31" name="Shape 391"/>
            <p:cNvSpPr/>
            <p:nvPr/>
          </p:nvSpPr>
          <p:spPr>
            <a:xfrm>
              <a:off x="1114673" y="2527398"/>
              <a:ext cx="148399" cy="88557"/>
            </a:xfrm>
            <a:custGeom>
              <a:avLst/>
              <a:gdLst/>
              <a:ahLst/>
              <a:cxnLst/>
              <a:rect l="0" t="0" r="0" b="0"/>
              <a:pathLst>
                <a:path w="148399" h="88557">
                  <a:moveTo>
                    <a:pt x="0" y="0"/>
                  </a:moveTo>
                  <a:lnTo>
                    <a:pt x="148399" y="0"/>
                  </a:lnTo>
                  <a:lnTo>
                    <a:pt x="148399" y="88557"/>
                  </a:lnTo>
                  <a:lnTo>
                    <a:pt x="0" y="88557"/>
                  </a:lnTo>
                  <a:lnTo>
                    <a:pt x="0" y="0"/>
                  </a:lnTo>
                </a:path>
              </a:pathLst>
            </a:custGeom>
            <a:ln w="0" cap="flat">
              <a:miter lim="127000"/>
            </a:ln>
          </p:spPr>
          <p:style>
            <a:lnRef idx="0">
              <a:srgbClr val="000000">
                <a:alpha val="0"/>
              </a:srgbClr>
            </a:lnRef>
            <a:fillRef idx="1">
              <a:srgbClr val="004996"/>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grpSp>
    </p:spTree>
    <p:extLst>
      <p:ext uri="{BB962C8B-B14F-4D97-AF65-F5344CB8AC3E}">
        <p14:creationId xmlns:p14="http://schemas.microsoft.com/office/powerpoint/2010/main" val="34991613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4164" y="609600"/>
            <a:ext cx="8229600" cy="1143000"/>
          </a:xfrm>
          <a:noFill/>
          <a:ln>
            <a:noFill/>
          </a:ln>
        </p:spPr>
        <p:style>
          <a:lnRef idx="0">
            <a:schemeClr val="accent2"/>
          </a:lnRef>
          <a:fillRef idx="3">
            <a:schemeClr val="accent2"/>
          </a:fillRef>
          <a:effectRef idx="3">
            <a:schemeClr val="accent2"/>
          </a:effectRef>
          <a:fontRef idx="minor">
            <a:schemeClr val="lt1"/>
          </a:fontRef>
        </p:style>
        <p:txBody>
          <a:bodyPr/>
          <a:lstStyle/>
          <a:p>
            <a:pPr algn="ctr"/>
            <a:r>
              <a:rPr lang="en-US" sz="4800" b="1" dirty="0">
                <a:ln w="12700">
                  <a:solidFill>
                    <a:schemeClr val="tx2">
                      <a:satMod val="155000"/>
                    </a:schemeClr>
                  </a:solidFill>
                  <a:prstDash val="solid"/>
                </a:ln>
                <a:solidFill>
                  <a:sysClr val="windowText" lastClr="000000"/>
                </a:solidFill>
                <a:effectLst>
                  <a:outerShdw blurRad="41275" dist="20320" dir="1800000" algn="tl" rotWithShape="0">
                    <a:srgbClr val="000000">
                      <a:alpha val="40000"/>
                    </a:srgbClr>
                  </a:outerShdw>
                </a:effectLst>
              </a:rPr>
              <a:t>The Adventurers Mission</a:t>
            </a:r>
          </a:p>
        </p:txBody>
      </p:sp>
      <p:sp>
        <p:nvSpPr>
          <p:cNvPr id="3" name="Content Placeholder 2"/>
          <p:cNvSpPr>
            <a:spLocks noGrp="1"/>
          </p:cNvSpPr>
          <p:nvPr>
            <p:ph idx="1"/>
          </p:nvPr>
        </p:nvSpPr>
        <p:spPr>
          <a:xfrm>
            <a:off x="858982" y="1752600"/>
            <a:ext cx="10331757" cy="4191000"/>
          </a:xfrm>
          <a:noFill/>
          <a:ln>
            <a:noFill/>
          </a:ln>
          <a:scene3d>
            <a:camera prst="orthographicFront"/>
            <a:lightRig rig="threePt" dir="t">
              <a:rot lat="0" lon="0" rev="1200000"/>
            </a:lightRig>
          </a:scene3d>
          <a:sp3d>
            <a:bevelT w="63500" h="25400"/>
          </a:sp3d>
        </p:spPr>
        <p:style>
          <a:lnRef idx="0">
            <a:schemeClr val="accent2"/>
          </a:lnRef>
          <a:fillRef idx="3">
            <a:schemeClr val="accent2"/>
          </a:fillRef>
          <a:effectRef idx="3">
            <a:schemeClr val="accent2"/>
          </a:effectRef>
          <a:fontRef idx="minor">
            <a:schemeClr val="lt1"/>
          </a:fontRef>
        </p:style>
        <p:txBody>
          <a:bodyPr>
            <a:normAutofit/>
            <a:scene3d>
              <a:camera prst="perspectiveRelaxed"/>
              <a:lightRig rig="threePt" dir="t"/>
            </a:scene3d>
          </a:bodyPr>
          <a:lstStyle/>
          <a:p>
            <a:pPr marL="0" indent="0">
              <a:buNone/>
            </a:pPr>
            <a:r>
              <a:rPr lang="en-US" sz="3600" b="1" dirty="0"/>
              <a:t>     </a:t>
            </a:r>
            <a:r>
              <a:rPr lang="en-US" sz="3600" b="1" dirty="0">
                <a:solidFill>
                  <a:schemeClr val="tx2"/>
                </a:solidFill>
              </a:rPr>
              <a:t>The mission of the Adventurer Club Ministries is to serve an intercultural community of children from pre-kindergarten through fourth grade and their parents or guardians and assist Adventurer families in growing as followers of Jesus.</a:t>
            </a:r>
          </a:p>
          <a:p>
            <a:endParaRPr lang="en-US" b="1" dirty="0"/>
          </a:p>
        </p:txBody>
      </p:sp>
      <p:sp>
        <p:nvSpPr>
          <p:cNvPr id="4" name="Footer Placeholder 3"/>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1" i="0" u="none" strike="noStrike" kern="1200" cap="none" spc="0" normalizeH="0" baseline="0" noProof="0" dirty="0">
                <a:ln>
                  <a:noFill/>
                </a:ln>
                <a:solidFill>
                  <a:srgbClr val="212745">
                    <a:lumMod val="90000"/>
                    <a:lumOff val="10000"/>
                  </a:srgbClr>
                </a:solidFill>
                <a:effectLst/>
                <a:uLnTx/>
                <a:uFillTx/>
                <a:latin typeface="Times New Roman"/>
                <a:ea typeface="+mn-ea"/>
                <a:cs typeface="+mn-cs"/>
              </a:rPr>
              <a:t>Minnesota Conference Adventurer Ministry</a:t>
            </a:r>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8899106" y="4724401"/>
            <a:ext cx="1172412" cy="145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20822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300" y="520504"/>
            <a:ext cx="10515600" cy="820931"/>
          </a:xfrm>
        </p:spPr>
        <p:txBody>
          <a:bodyPr>
            <a:normAutofit/>
          </a:bodyPr>
          <a:lstStyle/>
          <a:p>
            <a:pPr algn="ctr"/>
            <a:r>
              <a:rPr lang="en-US" dirty="0"/>
              <a:t>?????????</a:t>
            </a:r>
          </a:p>
        </p:txBody>
      </p:sp>
      <p:sp>
        <p:nvSpPr>
          <p:cNvPr id="3" name="Content Placeholder 2"/>
          <p:cNvSpPr>
            <a:spLocks noGrp="1"/>
          </p:cNvSpPr>
          <p:nvPr>
            <p:ph idx="1"/>
          </p:nvPr>
        </p:nvSpPr>
        <p:spPr>
          <a:xfrm>
            <a:off x="0" y="943430"/>
            <a:ext cx="12192000" cy="5791200"/>
          </a:xfrm>
        </p:spPr>
        <p:txBody>
          <a:bodyPr/>
          <a:lstStyle/>
          <a:p>
            <a:pPr marL="0" indent="0">
              <a:buNone/>
            </a:pPr>
            <a:endParaRPr lang="en-US" b="1" dirty="0">
              <a:effectLst>
                <a:outerShdw blurRad="38100" dist="38100" dir="2700000" algn="tl">
                  <a:srgbClr val="000000">
                    <a:alpha val="43137"/>
                  </a:srgbClr>
                </a:outerShdw>
              </a:effectLst>
            </a:endParaRPr>
          </a:p>
          <a:p>
            <a:pPr marL="0" indent="0" algn="ctr">
              <a:buNone/>
            </a:pPr>
            <a:r>
              <a:rPr lang="en-US" sz="4800" b="1" dirty="0">
                <a:effectLst>
                  <a:outerShdw blurRad="38100" dist="38100" dir="2700000" algn="tl">
                    <a:srgbClr val="000000">
                      <a:alpha val="43137"/>
                    </a:srgbClr>
                  </a:outerShdw>
                </a:effectLst>
              </a:rPr>
              <a:t>What is the Purpose of the Adventures club? </a:t>
            </a:r>
          </a:p>
          <a:p>
            <a:pPr marL="0" indent="0" algn="ctr">
              <a:buNone/>
            </a:pPr>
            <a:endParaRPr lang="en-US" sz="4800" b="1" dirty="0">
              <a:effectLst>
                <a:outerShdw blurRad="38100" dist="38100" dir="2700000" algn="tl">
                  <a:srgbClr val="000000">
                    <a:alpha val="43137"/>
                  </a:srgbClr>
                </a:outerShdw>
              </a:effectLst>
            </a:endParaRPr>
          </a:p>
          <a:p>
            <a:pPr marL="0" indent="0" algn="ctr">
              <a:buNone/>
            </a:pPr>
            <a:endParaRPr lang="en-US" sz="4800" b="1" dirty="0">
              <a:effectLst>
                <a:outerShdw blurRad="38100" dist="38100" dir="2700000" algn="tl">
                  <a:srgbClr val="000000">
                    <a:alpha val="43137"/>
                  </a:srgbClr>
                </a:outerShdw>
              </a:effectLst>
            </a:endParaRPr>
          </a:p>
          <a:p>
            <a:pPr marL="0" indent="0" algn="ctr">
              <a:buNone/>
            </a:pPr>
            <a:endParaRPr lang="en-US" sz="4800" b="1" dirty="0">
              <a:effectLst>
                <a:outerShdw blurRad="38100" dist="38100" dir="2700000" algn="tl">
                  <a:srgbClr val="000000">
                    <a:alpha val="43137"/>
                  </a:srgbClr>
                </a:outerShdw>
              </a:effectLst>
            </a:endParaRPr>
          </a:p>
          <a:p>
            <a:pPr marL="0" indent="0" algn="ctr">
              <a:buNone/>
            </a:pPr>
            <a:endParaRPr lang="en-US" sz="4800" b="1" dirty="0">
              <a:effectLst>
                <a:outerShdw blurRad="38100" dist="38100" dir="2700000" algn="tl">
                  <a:srgbClr val="000000">
                    <a:alpha val="43137"/>
                  </a:srgbClr>
                </a:outerShdw>
              </a:effectLst>
            </a:endParaRPr>
          </a:p>
          <a:p>
            <a:pPr marL="0" indent="0" algn="ctr">
              <a:buNone/>
            </a:pPr>
            <a:endParaRPr lang="en-US" sz="4800" b="1" dirty="0">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1" i="0" u="none" strike="noStrike" kern="1200" cap="none" spc="0" normalizeH="0" baseline="0" noProof="0" dirty="0">
                <a:ln>
                  <a:noFill/>
                </a:ln>
                <a:solidFill>
                  <a:srgbClr val="212745">
                    <a:lumMod val="90000"/>
                    <a:lumOff val="10000"/>
                  </a:srgbClr>
                </a:solidFill>
                <a:effectLst/>
                <a:uLnTx/>
                <a:uFillTx/>
                <a:latin typeface="Times New Roman"/>
                <a:ea typeface="+mn-ea"/>
                <a:cs typeface="+mn-cs"/>
              </a:rPr>
              <a:t>Minnesota Conference Adventurer Ministry</a:t>
            </a:r>
          </a:p>
        </p:txBody>
      </p:sp>
      <p:sp>
        <p:nvSpPr>
          <p:cNvPr id="5" name="AutoShape 4" descr="Image result for goal"/>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6" name="AutoShape 6" descr="Image result for goal"/>
          <p:cNvSpPr>
            <a:spLocks noChangeAspect="1" noChangeArrowheads="1"/>
          </p:cNvSpPr>
          <p:nvPr/>
        </p:nvSpPr>
        <p:spPr bwMode="auto">
          <a:xfrm>
            <a:off x="215899" y="15874"/>
            <a:ext cx="1674813" cy="167481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37181" y="2391639"/>
            <a:ext cx="7264469" cy="3656410"/>
          </a:xfrm>
          <a:prstGeom prst="rect">
            <a:avLst/>
          </a:prstGeom>
        </p:spPr>
      </p:pic>
    </p:spTree>
    <p:extLst>
      <p:ext uri="{BB962C8B-B14F-4D97-AF65-F5344CB8AC3E}">
        <p14:creationId xmlns:p14="http://schemas.microsoft.com/office/powerpoint/2010/main" val="2492960081"/>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5491" y="457200"/>
            <a:ext cx="9921738" cy="6188034"/>
          </a:xfrm>
        </p:spPr>
        <p:txBody>
          <a:bodyPr>
            <a:normAutofit/>
          </a:bodyPr>
          <a:lstStyle/>
          <a:p>
            <a:pPr marL="0" indent="0" algn="ctr">
              <a:buNone/>
            </a:pPr>
            <a:r>
              <a:rPr lang="en-US" sz="6600" dirty="0">
                <a:latin typeface="Brush Script MT" panose="03060802040406070304" pitchFamily="66" charset="0"/>
              </a:rPr>
              <a:t>Purpose   </a:t>
            </a:r>
          </a:p>
          <a:p>
            <a:pPr marL="0" indent="0" algn="ctr">
              <a:buNone/>
            </a:pPr>
            <a:r>
              <a:rPr lang="en-US" sz="2800" b="1" dirty="0"/>
              <a:t>The church’s greatest resource is our children</a:t>
            </a:r>
            <a:r>
              <a:rPr lang="en-US" sz="2800" dirty="0"/>
              <a:t>. </a:t>
            </a:r>
          </a:p>
          <a:p>
            <a:pPr marL="0" indent="0">
              <a:buNone/>
            </a:pPr>
            <a:r>
              <a:rPr lang="en-US" sz="2800" dirty="0"/>
              <a:t> Therefore, it is imperative that as a church we meet the challenge to provide a program for our children during their early, formative years.  We want right habits, thoughts, motives, dispositions, and attitudes.  The Wise Man wrote, “Train up a child in the way he should go, and when he is old he will not depart from it” (Proverbs 22:6 NKJV).  This is more than a cliché-it is a scientific formula.  This is the purpose for developing the Adventurers Club. </a:t>
            </a:r>
          </a:p>
        </p:txBody>
      </p:sp>
      <p:sp>
        <p:nvSpPr>
          <p:cNvPr id="2" name="Footer Placeholder 1"/>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1" i="0" u="none" strike="noStrike" kern="1200" cap="none" spc="0" normalizeH="0" baseline="0" noProof="0" dirty="0">
                <a:ln>
                  <a:noFill/>
                </a:ln>
                <a:solidFill>
                  <a:srgbClr val="212745">
                    <a:lumMod val="90000"/>
                    <a:lumOff val="10000"/>
                  </a:srgbClr>
                </a:solidFill>
                <a:effectLst/>
                <a:uLnTx/>
                <a:uFillTx/>
                <a:latin typeface="Times New Roman"/>
                <a:ea typeface="+mn-ea"/>
                <a:cs typeface="+mn-cs"/>
              </a:rPr>
              <a:t>Minnesota Conference Adventurer Ministry</a:t>
            </a:r>
          </a:p>
        </p:txBody>
      </p:sp>
      <p:grpSp>
        <p:nvGrpSpPr>
          <p:cNvPr id="4" name="Group 3"/>
          <p:cNvGrpSpPr/>
          <p:nvPr/>
        </p:nvGrpSpPr>
        <p:grpSpPr>
          <a:xfrm>
            <a:off x="575191" y="519737"/>
            <a:ext cx="1725957" cy="2092036"/>
            <a:chOff x="0" y="0"/>
            <a:chExt cx="2373630" cy="2962079"/>
          </a:xfrm>
        </p:grpSpPr>
        <p:sp>
          <p:nvSpPr>
            <p:cNvPr id="5" name="Shape 33"/>
            <p:cNvSpPr/>
            <p:nvPr/>
          </p:nvSpPr>
          <p:spPr>
            <a:xfrm>
              <a:off x="0" y="0"/>
              <a:ext cx="2373630" cy="1153148"/>
            </a:xfrm>
            <a:custGeom>
              <a:avLst/>
              <a:gdLst/>
              <a:ahLst/>
              <a:cxnLst/>
              <a:rect l="0" t="0" r="0" b="0"/>
              <a:pathLst>
                <a:path w="2373630" h="1153148">
                  <a:moveTo>
                    <a:pt x="1186815" y="0"/>
                  </a:moveTo>
                  <a:cubicBezTo>
                    <a:pt x="1891970" y="0"/>
                    <a:pt x="2340191" y="279070"/>
                    <a:pt x="2340191" y="279070"/>
                  </a:cubicBezTo>
                  <a:cubicBezTo>
                    <a:pt x="2340191" y="279070"/>
                    <a:pt x="2373630" y="747382"/>
                    <a:pt x="2362061" y="1153148"/>
                  </a:cubicBezTo>
                  <a:cubicBezTo>
                    <a:pt x="2234426" y="1088086"/>
                    <a:pt x="1804289" y="895350"/>
                    <a:pt x="1186815" y="895350"/>
                  </a:cubicBezTo>
                  <a:cubicBezTo>
                    <a:pt x="569328" y="895350"/>
                    <a:pt x="139205" y="1088086"/>
                    <a:pt x="11570" y="1153148"/>
                  </a:cubicBezTo>
                  <a:cubicBezTo>
                    <a:pt x="0" y="747382"/>
                    <a:pt x="33439" y="279070"/>
                    <a:pt x="33439" y="279070"/>
                  </a:cubicBezTo>
                  <a:cubicBezTo>
                    <a:pt x="33439" y="279070"/>
                    <a:pt x="481648" y="0"/>
                    <a:pt x="1186815" y="0"/>
                  </a:cubicBezTo>
                  <a:close/>
                </a:path>
              </a:pathLst>
            </a:custGeom>
            <a:ln w="0" cap="flat">
              <a:miter lim="127000"/>
            </a:ln>
          </p:spPr>
          <p:style>
            <a:lnRef idx="0">
              <a:srgbClr val="000000">
                <a:alpha val="0"/>
              </a:srgbClr>
            </a:lnRef>
            <a:fillRef idx="1">
              <a:srgbClr val="5E292C"/>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6" name="Shape 34"/>
            <p:cNvSpPr/>
            <p:nvPr/>
          </p:nvSpPr>
          <p:spPr>
            <a:xfrm>
              <a:off x="13542" y="894697"/>
              <a:ext cx="2350490" cy="2067382"/>
            </a:xfrm>
            <a:custGeom>
              <a:avLst/>
              <a:gdLst/>
              <a:ahLst/>
              <a:cxnLst/>
              <a:rect l="0" t="0" r="0" b="0"/>
              <a:pathLst>
                <a:path w="2350490" h="2067382">
                  <a:moveTo>
                    <a:pt x="1175245" y="0"/>
                  </a:moveTo>
                  <a:cubicBezTo>
                    <a:pt x="1792732" y="0"/>
                    <a:pt x="2222856" y="192735"/>
                    <a:pt x="2350490" y="257797"/>
                  </a:cubicBezTo>
                  <a:cubicBezTo>
                    <a:pt x="2346694" y="391401"/>
                    <a:pt x="2338007" y="518287"/>
                    <a:pt x="2321636" y="619379"/>
                  </a:cubicBezTo>
                  <a:cubicBezTo>
                    <a:pt x="2295690" y="779602"/>
                    <a:pt x="2250440" y="1016203"/>
                    <a:pt x="2174735" y="1184910"/>
                  </a:cubicBezTo>
                  <a:cubicBezTo>
                    <a:pt x="1906219" y="1783296"/>
                    <a:pt x="1175245" y="2067382"/>
                    <a:pt x="1175245" y="2067382"/>
                  </a:cubicBezTo>
                  <a:cubicBezTo>
                    <a:pt x="1175245" y="2067382"/>
                    <a:pt x="444271" y="1783296"/>
                    <a:pt x="175755" y="1184910"/>
                  </a:cubicBezTo>
                  <a:cubicBezTo>
                    <a:pt x="100050" y="1016203"/>
                    <a:pt x="54813" y="779602"/>
                    <a:pt x="28854" y="619379"/>
                  </a:cubicBezTo>
                  <a:cubicBezTo>
                    <a:pt x="12484" y="518287"/>
                    <a:pt x="3810" y="391401"/>
                    <a:pt x="0" y="257797"/>
                  </a:cubicBezTo>
                  <a:cubicBezTo>
                    <a:pt x="127635" y="192735"/>
                    <a:pt x="557759" y="0"/>
                    <a:pt x="1175245" y="0"/>
                  </a:cubicBezTo>
                  <a:close/>
                </a:path>
              </a:pathLst>
            </a:custGeom>
            <a:ln w="0" cap="flat">
              <a:miter lim="127000"/>
            </a:ln>
          </p:spPr>
          <p:style>
            <a:lnRef idx="0">
              <a:srgbClr val="000000">
                <a:alpha val="0"/>
              </a:srgbClr>
            </a:lnRef>
            <a:fillRef idx="1">
              <a:srgbClr val="004996"/>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7" name="Rectangle 6"/>
            <p:cNvSpPr/>
            <p:nvPr/>
          </p:nvSpPr>
          <p:spPr>
            <a:xfrm>
              <a:off x="958526" y="519105"/>
              <a:ext cx="1131750" cy="440786"/>
            </a:xfrm>
            <a:prstGeom prst="rect">
              <a:avLst/>
            </a:prstGeom>
            <a:ln>
              <a:noFill/>
            </a:ln>
          </p:spPr>
          <p:txBody>
            <a:bodyPr vert="horz" lIns="0" tIns="0" rIns="0" bIns="0" rtlCol="0">
              <a:noAutofit/>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2100" b="1" i="0" u="none" strike="noStrike" kern="1200" cap="none" spc="0" normalizeH="0" baseline="0" noProof="0" dirty="0">
                  <a:ln>
                    <a:noFill/>
                  </a:ln>
                  <a:solidFill>
                    <a:srgbClr val="FFFEFD"/>
                  </a:solidFill>
                  <a:effectLst/>
                  <a:uLnTx/>
                  <a:uFillTx/>
                  <a:latin typeface="Calibri" panose="020F0502020204030204" pitchFamily="34" charset="0"/>
                  <a:ea typeface="Calibri" panose="020F0502020204030204" pitchFamily="34" charset="0"/>
                  <a:cs typeface="Calibri" panose="020F0502020204030204" pitchFamily="34" charset="0"/>
                </a:rPr>
                <a:t>CLUB </a:t>
              </a:r>
              <a:endParaRPr kumimoji="0" lang="en-US" sz="2150" b="0" i="0" u="none" strike="noStrike" kern="1200" cap="none" spc="0" normalizeH="0" baseline="0" noProof="0" dirty="0">
                <a:ln>
                  <a:noFill/>
                </a:ln>
                <a:solidFill>
                  <a:srgbClr val="5E292C"/>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8" name="Shape 36"/>
            <p:cNvSpPr/>
            <p:nvPr/>
          </p:nvSpPr>
          <p:spPr>
            <a:xfrm>
              <a:off x="169977" y="381936"/>
              <a:ext cx="90951" cy="299250"/>
            </a:xfrm>
            <a:custGeom>
              <a:avLst/>
              <a:gdLst/>
              <a:ahLst/>
              <a:cxnLst/>
              <a:rect l="0" t="0" r="0" b="0"/>
              <a:pathLst>
                <a:path w="90951" h="299250">
                  <a:moveTo>
                    <a:pt x="62636" y="0"/>
                  </a:moveTo>
                  <a:lnTo>
                    <a:pt x="90951" y="38026"/>
                  </a:lnTo>
                  <a:lnTo>
                    <a:pt x="90951" y="130620"/>
                  </a:lnTo>
                  <a:lnTo>
                    <a:pt x="80836" y="116281"/>
                  </a:lnTo>
                  <a:cubicBezTo>
                    <a:pt x="72885" y="104381"/>
                    <a:pt x="68885" y="98438"/>
                    <a:pt x="60858" y="86563"/>
                  </a:cubicBezTo>
                  <a:cubicBezTo>
                    <a:pt x="63741" y="100609"/>
                    <a:pt x="65189" y="107620"/>
                    <a:pt x="68148" y="121628"/>
                  </a:cubicBezTo>
                  <a:cubicBezTo>
                    <a:pt x="73165" y="149251"/>
                    <a:pt x="75768" y="163030"/>
                    <a:pt x="81128" y="190551"/>
                  </a:cubicBezTo>
                  <a:lnTo>
                    <a:pt x="90951" y="186353"/>
                  </a:lnTo>
                  <a:lnTo>
                    <a:pt x="90951" y="236056"/>
                  </a:lnTo>
                  <a:lnTo>
                    <a:pt x="88951" y="236918"/>
                  </a:lnTo>
                  <a:lnTo>
                    <a:pt x="90951" y="246869"/>
                  </a:lnTo>
                  <a:lnTo>
                    <a:pt x="90951" y="280423"/>
                  </a:lnTo>
                  <a:lnTo>
                    <a:pt x="73470" y="288254"/>
                  </a:lnTo>
                  <a:cubicBezTo>
                    <a:pt x="66358" y="291500"/>
                    <a:pt x="59265" y="294805"/>
                    <a:pt x="49822" y="299250"/>
                  </a:cubicBezTo>
                  <a:cubicBezTo>
                    <a:pt x="27000" y="191008"/>
                    <a:pt x="17031" y="136373"/>
                    <a:pt x="0" y="26340"/>
                  </a:cubicBezTo>
                  <a:cubicBezTo>
                    <a:pt x="24943" y="15456"/>
                    <a:pt x="37478" y="10185"/>
                    <a:pt x="62636"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9" name="Shape 37"/>
            <p:cNvSpPr/>
            <p:nvPr/>
          </p:nvSpPr>
          <p:spPr>
            <a:xfrm>
              <a:off x="260928" y="628805"/>
              <a:ext cx="6280" cy="33554"/>
            </a:xfrm>
            <a:custGeom>
              <a:avLst/>
              <a:gdLst/>
              <a:ahLst/>
              <a:cxnLst/>
              <a:rect l="0" t="0" r="0" b="0"/>
              <a:pathLst>
                <a:path w="6280" h="33554">
                  <a:moveTo>
                    <a:pt x="0" y="0"/>
                  </a:moveTo>
                  <a:lnTo>
                    <a:pt x="2093" y="10409"/>
                  </a:lnTo>
                  <a:cubicBezTo>
                    <a:pt x="3334" y="16513"/>
                    <a:pt x="4591" y="22612"/>
                    <a:pt x="6280" y="30740"/>
                  </a:cubicBezTo>
                  <a:lnTo>
                    <a:pt x="0" y="33554"/>
                  </a:lnTo>
                  <a:lnTo>
                    <a:pt x="0" y="0"/>
                  </a:ln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10" name="Shape 38"/>
            <p:cNvSpPr/>
            <p:nvPr/>
          </p:nvSpPr>
          <p:spPr>
            <a:xfrm>
              <a:off x="260928" y="419963"/>
              <a:ext cx="132175" cy="208100"/>
            </a:xfrm>
            <a:custGeom>
              <a:avLst/>
              <a:gdLst/>
              <a:ahLst/>
              <a:cxnLst/>
              <a:rect l="0" t="0" r="0" b="0"/>
              <a:pathLst>
                <a:path w="132175" h="208100">
                  <a:moveTo>
                    <a:pt x="0" y="0"/>
                  </a:moveTo>
                  <a:lnTo>
                    <a:pt x="16365" y="21977"/>
                  </a:lnTo>
                  <a:cubicBezTo>
                    <a:pt x="56518" y="76607"/>
                    <a:pt x="86103" y="119355"/>
                    <a:pt x="132175" y="188364"/>
                  </a:cubicBezTo>
                  <a:cubicBezTo>
                    <a:pt x="111652" y="195997"/>
                    <a:pt x="101429" y="199947"/>
                    <a:pt x="81045" y="208100"/>
                  </a:cubicBezTo>
                  <a:cubicBezTo>
                    <a:pt x="71787" y="194321"/>
                    <a:pt x="67139" y="187450"/>
                    <a:pt x="57766" y="173734"/>
                  </a:cubicBezTo>
                  <a:cubicBezTo>
                    <a:pt x="45758" y="178585"/>
                    <a:pt x="36766" y="182271"/>
                    <a:pt x="27802" y="186046"/>
                  </a:cubicBezTo>
                  <a:lnTo>
                    <a:pt x="0" y="198030"/>
                  </a:lnTo>
                  <a:lnTo>
                    <a:pt x="0" y="148326"/>
                  </a:lnTo>
                  <a:lnTo>
                    <a:pt x="10101" y="144009"/>
                  </a:lnTo>
                  <a:cubicBezTo>
                    <a:pt x="16088" y="141488"/>
                    <a:pt x="22085" y="139005"/>
                    <a:pt x="30093" y="135723"/>
                  </a:cubicBezTo>
                  <a:cubicBezTo>
                    <a:pt x="22130" y="124185"/>
                    <a:pt x="16139" y="115542"/>
                    <a:pt x="10108" y="106922"/>
                  </a:cubicBezTo>
                  <a:lnTo>
                    <a:pt x="0" y="92594"/>
                  </a:lnTo>
                  <a:lnTo>
                    <a:pt x="0" y="0"/>
                  </a:ln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11" name="Shape 39"/>
            <p:cNvSpPr/>
            <p:nvPr/>
          </p:nvSpPr>
          <p:spPr>
            <a:xfrm>
              <a:off x="338536" y="308559"/>
              <a:ext cx="121715" cy="287161"/>
            </a:xfrm>
            <a:custGeom>
              <a:avLst/>
              <a:gdLst/>
              <a:ahLst/>
              <a:cxnLst/>
              <a:rect l="0" t="0" r="0" b="0"/>
              <a:pathLst>
                <a:path w="121715" h="287161">
                  <a:moveTo>
                    <a:pt x="121715" y="0"/>
                  </a:moveTo>
                  <a:lnTo>
                    <a:pt x="121715" y="51481"/>
                  </a:lnTo>
                  <a:lnTo>
                    <a:pt x="115165" y="48552"/>
                  </a:lnTo>
                  <a:cubicBezTo>
                    <a:pt x="108622" y="47679"/>
                    <a:pt x="100813" y="48966"/>
                    <a:pt x="91059" y="52058"/>
                  </a:cubicBezTo>
                  <a:cubicBezTo>
                    <a:pt x="82703" y="54700"/>
                    <a:pt x="78537" y="56046"/>
                    <a:pt x="70193" y="58764"/>
                  </a:cubicBezTo>
                  <a:cubicBezTo>
                    <a:pt x="86804" y="109589"/>
                    <a:pt x="97187" y="141355"/>
                    <a:pt x="110684" y="182651"/>
                  </a:cubicBezTo>
                  <a:lnTo>
                    <a:pt x="121715" y="216401"/>
                  </a:lnTo>
                  <a:lnTo>
                    <a:pt x="121715" y="275964"/>
                  </a:lnTo>
                  <a:lnTo>
                    <a:pt x="107727" y="280733"/>
                  </a:lnTo>
                  <a:cubicBezTo>
                    <a:pt x="102172" y="282656"/>
                    <a:pt x="96196" y="284751"/>
                    <a:pt x="89370" y="287161"/>
                  </a:cubicBezTo>
                  <a:cubicBezTo>
                    <a:pt x="53620" y="185916"/>
                    <a:pt x="35751" y="135294"/>
                    <a:pt x="0" y="34037"/>
                  </a:cubicBezTo>
                  <a:cubicBezTo>
                    <a:pt x="31052" y="23077"/>
                    <a:pt x="46647" y="17857"/>
                    <a:pt x="77965" y="7938"/>
                  </a:cubicBezTo>
                  <a:lnTo>
                    <a:pt x="121715" y="0"/>
                  </a:ln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12" name="Shape 40"/>
            <p:cNvSpPr/>
            <p:nvPr/>
          </p:nvSpPr>
          <p:spPr>
            <a:xfrm>
              <a:off x="460251" y="307972"/>
              <a:ext cx="113248" cy="276551"/>
            </a:xfrm>
            <a:custGeom>
              <a:avLst/>
              <a:gdLst/>
              <a:ahLst/>
              <a:cxnLst/>
              <a:rect l="0" t="0" r="0" b="0"/>
              <a:pathLst>
                <a:path w="113248" h="276551">
                  <a:moveTo>
                    <a:pt x="2347" y="160"/>
                  </a:moveTo>
                  <a:cubicBezTo>
                    <a:pt x="15646" y="0"/>
                    <a:pt x="26901" y="2353"/>
                    <a:pt x="36185" y="6874"/>
                  </a:cubicBezTo>
                  <a:cubicBezTo>
                    <a:pt x="65356" y="21212"/>
                    <a:pt x="77142" y="57547"/>
                    <a:pt x="90998" y="108588"/>
                  </a:cubicBezTo>
                  <a:cubicBezTo>
                    <a:pt x="105628" y="162423"/>
                    <a:pt x="113248" y="200015"/>
                    <a:pt x="96420" y="226635"/>
                  </a:cubicBezTo>
                  <a:cubicBezTo>
                    <a:pt x="86413" y="242662"/>
                    <a:pt x="66665" y="255120"/>
                    <a:pt x="36197" y="264785"/>
                  </a:cubicBezTo>
                  <a:cubicBezTo>
                    <a:pt x="22430" y="269148"/>
                    <a:pt x="12121" y="272478"/>
                    <a:pt x="1841" y="275923"/>
                  </a:cubicBezTo>
                  <a:lnTo>
                    <a:pt x="0" y="276551"/>
                  </a:lnTo>
                  <a:lnTo>
                    <a:pt x="0" y="216987"/>
                  </a:lnTo>
                  <a:lnTo>
                    <a:pt x="3851" y="228768"/>
                  </a:lnTo>
                  <a:cubicBezTo>
                    <a:pt x="12016" y="226101"/>
                    <a:pt x="16106" y="224780"/>
                    <a:pt x="24297" y="222190"/>
                  </a:cubicBezTo>
                  <a:cubicBezTo>
                    <a:pt x="59756" y="210963"/>
                    <a:pt x="56962" y="193589"/>
                    <a:pt x="36515" y="124844"/>
                  </a:cubicBezTo>
                  <a:cubicBezTo>
                    <a:pt x="25121" y="86568"/>
                    <a:pt x="17636" y="64594"/>
                    <a:pt x="6324" y="54895"/>
                  </a:cubicBezTo>
                  <a:lnTo>
                    <a:pt x="0" y="52067"/>
                  </a:lnTo>
                  <a:lnTo>
                    <a:pt x="0" y="586"/>
                  </a:lnTo>
                  <a:lnTo>
                    <a:pt x="2347" y="160"/>
                  </a:ln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13" name="Shape 41"/>
            <p:cNvSpPr/>
            <p:nvPr/>
          </p:nvSpPr>
          <p:spPr>
            <a:xfrm>
              <a:off x="540098" y="237248"/>
              <a:ext cx="199949" cy="289065"/>
            </a:xfrm>
            <a:custGeom>
              <a:avLst/>
              <a:gdLst/>
              <a:ahLst/>
              <a:cxnLst/>
              <a:rect l="0" t="0" r="0" b="0"/>
              <a:pathLst>
                <a:path w="199949" h="289065">
                  <a:moveTo>
                    <a:pt x="199949" y="0"/>
                  </a:moveTo>
                  <a:cubicBezTo>
                    <a:pt x="190919" y="110896"/>
                    <a:pt x="187909" y="166307"/>
                    <a:pt x="184899" y="276809"/>
                  </a:cubicBezTo>
                  <a:cubicBezTo>
                    <a:pt x="162357" y="281419"/>
                    <a:pt x="151117" y="283870"/>
                    <a:pt x="128676" y="289065"/>
                  </a:cubicBezTo>
                  <a:cubicBezTo>
                    <a:pt x="80061" y="189802"/>
                    <a:pt x="54318" y="140665"/>
                    <a:pt x="0" y="43574"/>
                  </a:cubicBezTo>
                  <a:cubicBezTo>
                    <a:pt x="23381" y="37465"/>
                    <a:pt x="35103" y="34557"/>
                    <a:pt x="58598" y="29032"/>
                  </a:cubicBezTo>
                  <a:cubicBezTo>
                    <a:pt x="83350" y="77838"/>
                    <a:pt x="95402" y="102362"/>
                    <a:pt x="118847" y="151638"/>
                  </a:cubicBezTo>
                  <a:cubicBezTo>
                    <a:pt x="126886" y="169583"/>
                    <a:pt x="130873" y="178575"/>
                    <a:pt x="138773" y="196583"/>
                  </a:cubicBezTo>
                  <a:cubicBezTo>
                    <a:pt x="138519" y="177203"/>
                    <a:pt x="138443" y="167513"/>
                    <a:pt x="138354" y="148120"/>
                  </a:cubicBezTo>
                  <a:cubicBezTo>
                    <a:pt x="139141" y="93282"/>
                    <a:pt x="139878" y="65837"/>
                    <a:pt x="142024" y="10871"/>
                  </a:cubicBezTo>
                  <a:cubicBezTo>
                    <a:pt x="165164" y="6248"/>
                    <a:pt x="176746" y="4077"/>
                    <a:pt x="199949"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14" name="Shape 42"/>
            <p:cNvSpPr/>
            <p:nvPr/>
          </p:nvSpPr>
          <p:spPr>
            <a:xfrm>
              <a:off x="781299" y="211088"/>
              <a:ext cx="177228" cy="284404"/>
            </a:xfrm>
            <a:custGeom>
              <a:avLst/>
              <a:gdLst/>
              <a:ahLst/>
              <a:cxnLst/>
              <a:rect l="0" t="0" r="0" b="0"/>
              <a:pathLst>
                <a:path w="177228" h="284404">
                  <a:moveTo>
                    <a:pt x="151422" y="0"/>
                  </a:moveTo>
                  <a:cubicBezTo>
                    <a:pt x="153226" y="18745"/>
                    <a:pt x="154140" y="28130"/>
                    <a:pt x="155943" y="46876"/>
                  </a:cubicBezTo>
                  <a:cubicBezTo>
                    <a:pt x="119151" y="50432"/>
                    <a:pt x="100774" y="52553"/>
                    <a:pt x="64097" y="57493"/>
                  </a:cubicBezTo>
                  <a:cubicBezTo>
                    <a:pt x="67399" y="82055"/>
                    <a:pt x="69050" y="94323"/>
                    <a:pt x="72365" y="118885"/>
                  </a:cubicBezTo>
                  <a:cubicBezTo>
                    <a:pt x="106528" y="114287"/>
                    <a:pt x="123647" y="112294"/>
                    <a:pt x="157937" y="108928"/>
                  </a:cubicBezTo>
                  <a:cubicBezTo>
                    <a:pt x="159766" y="127533"/>
                    <a:pt x="160681" y="136830"/>
                    <a:pt x="162509" y="155435"/>
                  </a:cubicBezTo>
                  <a:cubicBezTo>
                    <a:pt x="128892" y="158737"/>
                    <a:pt x="112103" y="160681"/>
                    <a:pt x="78600" y="165189"/>
                  </a:cubicBezTo>
                  <a:cubicBezTo>
                    <a:pt x="82156" y="191618"/>
                    <a:pt x="83934" y="204825"/>
                    <a:pt x="87490" y="231242"/>
                  </a:cubicBezTo>
                  <a:cubicBezTo>
                    <a:pt x="121552" y="226657"/>
                    <a:pt x="138621" y="224689"/>
                    <a:pt x="172796" y="221386"/>
                  </a:cubicBezTo>
                  <a:cubicBezTo>
                    <a:pt x="174574" y="239713"/>
                    <a:pt x="175451" y="248869"/>
                    <a:pt x="177228" y="267183"/>
                  </a:cubicBezTo>
                  <a:cubicBezTo>
                    <a:pt x="122987" y="272415"/>
                    <a:pt x="95923" y="275870"/>
                    <a:pt x="41999" y="284404"/>
                  </a:cubicBezTo>
                  <a:cubicBezTo>
                    <a:pt x="25197" y="178359"/>
                    <a:pt x="16802" y="125337"/>
                    <a:pt x="0" y="19279"/>
                  </a:cubicBezTo>
                  <a:cubicBezTo>
                    <a:pt x="60376" y="9716"/>
                    <a:pt x="90691" y="5855"/>
                    <a:pt x="151422"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15" name="Shape 43"/>
            <p:cNvSpPr/>
            <p:nvPr/>
          </p:nvSpPr>
          <p:spPr>
            <a:xfrm>
              <a:off x="982576" y="199498"/>
              <a:ext cx="181330" cy="274930"/>
            </a:xfrm>
            <a:custGeom>
              <a:avLst/>
              <a:gdLst/>
              <a:ahLst/>
              <a:cxnLst/>
              <a:rect l="0" t="0" r="0" b="0"/>
              <a:pathLst>
                <a:path w="181330" h="274930">
                  <a:moveTo>
                    <a:pt x="180124" y="0"/>
                  </a:moveTo>
                  <a:cubicBezTo>
                    <a:pt x="180607" y="107366"/>
                    <a:pt x="180848" y="161049"/>
                    <a:pt x="181330" y="268427"/>
                  </a:cubicBezTo>
                  <a:cubicBezTo>
                    <a:pt x="162585" y="268503"/>
                    <a:pt x="153226" y="268643"/>
                    <a:pt x="134493" y="269126"/>
                  </a:cubicBezTo>
                  <a:cubicBezTo>
                    <a:pt x="112116" y="220269"/>
                    <a:pt x="100356" y="195974"/>
                    <a:pt x="75679" y="147714"/>
                  </a:cubicBezTo>
                  <a:cubicBezTo>
                    <a:pt x="69558" y="135103"/>
                    <a:pt x="66459" y="128803"/>
                    <a:pt x="60198" y="116231"/>
                  </a:cubicBezTo>
                  <a:cubicBezTo>
                    <a:pt x="63614" y="178448"/>
                    <a:pt x="65316" y="209550"/>
                    <a:pt x="68720" y="271755"/>
                  </a:cubicBezTo>
                  <a:cubicBezTo>
                    <a:pt x="49416" y="272821"/>
                    <a:pt x="39764" y="273444"/>
                    <a:pt x="20472" y="274930"/>
                  </a:cubicBezTo>
                  <a:cubicBezTo>
                    <a:pt x="12281" y="167868"/>
                    <a:pt x="8191" y="114338"/>
                    <a:pt x="0" y="7277"/>
                  </a:cubicBezTo>
                  <a:cubicBezTo>
                    <a:pt x="23927" y="5448"/>
                    <a:pt x="35903" y="4674"/>
                    <a:pt x="59855" y="3416"/>
                  </a:cubicBezTo>
                  <a:cubicBezTo>
                    <a:pt x="82245" y="45491"/>
                    <a:pt x="93015" y="66649"/>
                    <a:pt x="113690" y="109182"/>
                  </a:cubicBezTo>
                  <a:cubicBezTo>
                    <a:pt x="120205" y="123177"/>
                    <a:pt x="123418" y="130188"/>
                    <a:pt x="129756" y="144234"/>
                  </a:cubicBezTo>
                  <a:cubicBezTo>
                    <a:pt x="128257" y="86868"/>
                    <a:pt x="127508" y="58191"/>
                    <a:pt x="126009" y="826"/>
                  </a:cubicBezTo>
                  <a:cubicBezTo>
                    <a:pt x="147650" y="254"/>
                    <a:pt x="158471" y="89"/>
                    <a:pt x="180124"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16" name="Shape 44"/>
            <p:cNvSpPr/>
            <p:nvPr/>
          </p:nvSpPr>
          <p:spPr>
            <a:xfrm>
              <a:off x="1203814" y="199661"/>
              <a:ext cx="183134" cy="272301"/>
            </a:xfrm>
            <a:custGeom>
              <a:avLst/>
              <a:gdLst/>
              <a:ahLst/>
              <a:cxnLst/>
              <a:rect l="0" t="0" r="0" b="0"/>
              <a:pathLst>
                <a:path w="183134" h="272301">
                  <a:moveTo>
                    <a:pt x="572" y="0"/>
                  </a:moveTo>
                  <a:cubicBezTo>
                    <a:pt x="73673" y="876"/>
                    <a:pt x="110236" y="2654"/>
                    <a:pt x="183134" y="8865"/>
                  </a:cubicBezTo>
                  <a:cubicBezTo>
                    <a:pt x="181534" y="27635"/>
                    <a:pt x="180734" y="37021"/>
                    <a:pt x="179134" y="55791"/>
                  </a:cubicBezTo>
                  <a:cubicBezTo>
                    <a:pt x="154851" y="53721"/>
                    <a:pt x="142710" y="52845"/>
                    <a:pt x="118402" y="51372"/>
                  </a:cubicBezTo>
                  <a:cubicBezTo>
                    <a:pt x="113068" y="139751"/>
                    <a:pt x="110401" y="183934"/>
                    <a:pt x="105067" y="272301"/>
                  </a:cubicBezTo>
                  <a:cubicBezTo>
                    <a:pt x="83985" y="271031"/>
                    <a:pt x="73432" y="270523"/>
                    <a:pt x="52324" y="269748"/>
                  </a:cubicBezTo>
                  <a:cubicBezTo>
                    <a:pt x="55575" y="181267"/>
                    <a:pt x="57188" y="137033"/>
                    <a:pt x="60439" y="48565"/>
                  </a:cubicBezTo>
                  <a:cubicBezTo>
                    <a:pt x="36271" y="47676"/>
                    <a:pt x="24181" y="47384"/>
                    <a:pt x="0" y="47092"/>
                  </a:cubicBezTo>
                  <a:cubicBezTo>
                    <a:pt x="229" y="28258"/>
                    <a:pt x="343" y="18834"/>
                    <a:pt x="572"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17" name="Shape 45"/>
            <p:cNvSpPr/>
            <p:nvPr/>
          </p:nvSpPr>
          <p:spPr>
            <a:xfrm>
              <a:off x="1405185" y="212236"/>
              <a:ext cx="203466" cy="282137"/>
            </a:xfrm>
            <a:custGeom>
              <a:avLst/>
              <a:gdLst/>
              <a:ahLst/>
              <a:cxnLst/>
              <a:rect l="0" t="0" r="0" b="0"/>
              <a:pathLst>
                <a:path w="203466" h="282137">
                  <a:moveTo>
                    <a:pt x="21641" y="0"/>
                  </a:moveTo>
                  <a:cubicBezTo>
                    <a:pt x="45034" y="2362"/>
                    <a:pt x="56718" y="3683"/>
                    <a:pt x="80061" y="6604"/>
                  </a:cubicBezTo>
                  <a:cubicBezTo>
                    <a:pt x="71057" y="78639"/>
                    <a:pt x="66547" y="114656"/>
                    <a:pt x="57543" y="186690"/>
                  </a:cubicBezTo>
                  <a:cubicBezTo>
                    <a:pt x="53594" y="218326"/>
                    <a:pt x="58242" y="230099"/>
                    <a:pt x="82702" y="233490"/>
                  </a:cubicBezTo>
                  <a:cubicBezTo>
                    <a:pt x="106400" y="236779"/>
                    <a:pt x="114795" y="227178"/>
                    <a:pt x="119647" y="195301"/>
                  </a:cubicBezTo>
                  <a:cubicBezTo>
                    <a:pt x="130594" y="123546"/>
                    <a:pt x="136067" y="87656"/>
                    <a:pt x="147002" y="15888"/>
                  </a:cubicBezTo>
                  <a:cubicBezTo>
                    <a:pt x="169621" y="19342"/>
                    <a:pt x="180911" y="21184"/>
                    <a:pt x="203466" y="25159"/>
                  </a:cubicBezTo>
                  <a:cubicBezTo>
                    <a:pt x="190741" y="97511"/>
                    <a:pt x="184378" y="133680"/>
                    <a:pt x="171653" y="206032"/>
                  </a:cubicBezTo>
                  <a:cubicBezTo>
                    <a:pt x="166637" y="234595"/>
                    <a:pt x="160325" y="258788"/>
                    <a:pt x="140728" y="271297"/>
                  </a:cubicBezTo>
                  <a:cubicBezTo>
                    <a:pt x="133687" y="275818"/>
                    <a:pt x="124749" y="279022"/>
                    <a:pt x="113839" y="280579"/>
                  </a:cubicBezTo>
                  <a:cubicBezTo>
                    <a:pt x="102931" y="282137"/>
                    <a:pt x="90049" y="282048"/>
                    <a:pt x="75121" y="279984"/>
                  </a:cubicBezTo>
                  <a:cubicBezTo>
                    <a:pt x="46367" y="276009"/>
                    <a:pt x="26860" y="267246"/>
                    <a:pt x="15799" y="254737"/>
                  </a:cubicBezTo>
                  <a:cubicBezTo>
                    <a:pt x="0" y="237325"/>
                    <a:pt x="140" y="212281"/>
                    <a:pt x="3137" y="182728"/>
                  </a:cubicBezTo>
                  <a:cubicBezTo>
                    <a:pt x="10541" y="109639"/>
                    <a:pt x="14237" y="73089"/>
                    <a:pt x="21641"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18" name="Shape 46"/>
            <p:cNvSpPr/>
            <p:nvPr/>
          </p:nvSpPr>
          <p:spPr>
            <a:xfrm>
              <a:off x="1610254" y="247474"/>
              <a:ext cx="116062" cy="289571"/>
            </a:xfrm>
            <a:custGeom>
              <a:avLst/>
              <a:gdLst/>
              <a:ahLst/>
              <a:cxnLst/>
              <a:rect l="0" t="0" r="0" b="0"/>
              <a:pathLst>
                <a:path w="116062" h="289571">
                  <a:moveTo>
                    <a:pt x="52274" y="0"/>
                  </a:moveTo>
                  <a:cubicBezTo>
                    <a:pt x="76886" y="4886"/>
                    <a:pt x="92247" y="8094"/>
                    <a:pt x="112154" y="12607"/>
                  </a:cubicBezTo>
                  <a:lnTo>
                    <a:pt x="116062" y="13508"/>
                  </a:lnTo>
                  <a:lnTo>
                    <a:pt x="116062" y="60715"/>
                  </a:lnTo>
                  <a:lnTo>
                    <a:pt x="110610" y="59455"/>
                  </a:lnTo>
                  <a:cubicBezTo>
                    <a:pt x="106941" y="58620"/>
                    <a:pt x="103270" y="57798"/>
                    <a:pt x="98375" y="56705"/>
                  </a:cubicBezTo>
                  <a:cubicBezTo>
                    <a:pt x="91275" y="88671"/>
                    <a:pt x="87719" y="104661"/>
                    <a:pt x="80607" y="136627"/>
                  </a:cubicBezTo>
                  <a:cubicBezTo>
                    <a:pt x="90234" y="138773"/>
                    <a:pt x="95035" y="139865"/>
                    <a:pt x="104635" y="142100"/>
                  </a:cubicBezTo>
                  <a:lnTo>
                    <a:pt x="116062" y="143150"/>
                  </a:lnTo>
                  <a:lnTo>
                    <a:pt x="116062" y="289571"/>
                  </a:lnTo>
                  <a:lnTo>
                    <a:pt x="101092" y="285801"/>
                  </a:lnTo>
                  <a:cubicBezTo>
                    <a:pt x="98565" y="246063"/>
                    <a:pt x="97054" y="226187"/>
                    <a:pt x="93511" y="186372"/>
                  </a:cubicBezTo>
                  <a:cubicBezTo>
                    <a:pt x="84392" y="184252"/>
                    <a:pt x="79832" y="183223"/>
                    <a:pt x="70701" y="181191"/>
                  </a:cubicBezTo>
                  <a:cubicBezTo>
                    <a:pt x="62459" y="218249"/>
                    <a:pt x="58344" y="236779"/>
                    <a:pt x="50102" y="273825"/>
                  </a:cubicBezTo>
                  <a:cubicBezTo>
                    <a:pt x="30099" y="269380"/>
                    <a:pt x="20079" y="267271"/>
                    <a:pt x="0" y="263296"/>
                  </a:cubicBezTo>
                  <a:cubicBezTo>
                    <a:pt x="20904" y="157975"/>
                    <a:pt x="31369" y="105321"/>
                    <a:pt x="52274"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19" name="Shape 47"/>
            <p:cNvSpPr/>
            <p:nvPr/>
          </p:nvSpPr>
          <p:spPr>
            <a:xfrm>
              <a:off x="1726316" y="260982"/>
              <a:ext cx="101616" cy="285754"/>
            </a:xfrm>
            <a:custGeom>
              <a:avLst/>
              <a:gdLst/>
              <a:ahLst/>
              <a:cxnLst/>
              <a:rect l="0" t="0" r="0" b="0"/>
              <a:pathLst>
                <a:path w="101616" h="285754">
                  <a:moveTo>
                    <a:pt x="0" y="0"/>
                  </a:moveTo>
                  <a:lnTo>
                    <a:pt x="18024" y="4157"/>
                  </a:lnTo>
                  <a:cubicBezTo>
                    <a:pt x="86567" y="20147"/>
                    <a:pt x="101616" y="52976"/>
                    <a:pt x="86643" y="107827"/>
                  </a:cubicBezTo>
                  <a:cubicBezTo>
                    <a:pt x="77474" y="141381"/>
                    <a:pt x="61014" y="164889"/>
                    <a:pt x="29480" y="172534"/>
                  </a:cubicBezTo>
                  <a:cubicBezTo>
                    <a:pt x="33125" y="217886"/>
                    <a:pt x="34599" y="240530"/>
                    <a:pt x="36885" y="285754"/>
                  </a:cubicBezTo>
                  <a:cubicBezTo>
                    <a:pt x="26540" y="282935"/>
                    <a:pt x="18774" y="280852"/>
                    <a:pt x="10995" y="278833"/>
                  </a:cubicBezTo>
                  <a:lnTo>
                    <a:pt x="0" y="276063"/>
                  </a:lnTo>
                  <a:lnTo>
                    <a:pt x="0" y="129642"/>
                  </a:lnTo>
                  <a:lnTo>
                    <a:pt x="5570" y="130153"/>
                  </a:lnTo>
                  <a:cubicBezTo>
                    <a:pt x="20006" y="128640"/>
                    <a:pt x="27318" y="117803"/>
                    <a:pt x="32566" y="96715"/>
                  </a:cubicBezTo>
                  <a:cubicBezTo>
                    <a:pt x="39742" y="67886"/>
                    <a:pt x="34408" y="55211"/>
                    <a:pt x="6772" y="48772"/>
                  </a:cubicBezTo>
                  <a:lnTo>
                    <a:pt x="0" y="47207"/>
                  </a:lnTo>
                  <a:lnTo>
                    <a:pt x="0" y="0"/>
                  </a:ln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20" name="Shape 48"/>
            <p:cNvSpPr/>
            <p:nvPr/>
          </p:nvSpPr>
          <p:spPr>
            <a:xfrm>
              <a:off x="1807287" y="301747"/>
              <a:ext cx="222377" cy="300456"/>
            </a:xfrm>
            <a:custGeom>
              <a:avLst/>
              <a:gdLst/>
              <a:ahLst/>
              <a:cxnLst/>
              <a:rect l="0" t="0" r="0" b="0"/>
              <a:pathLst>
                <a:path w="222377" h="300456">
                  <a:moveTo>
                    <a:pt x="75857" y="0"/>
                  </a:moveTo>
                  <a:cubicBezTo>
                    <a:pt x="134900" y="17399"/>
                    <a:pt x="164224" y="27025"/>
                    <a:pt x="222377" y="48120"/>
                  </a:cubicBezTo>
                  <a:cubicBezTo>
                    <a:pt x="215951" y="65824"/>
                    <a:pt x="212738" y="74676"/>
                    <a:pt x="206311" y="92392"/>
                  </a:cubicBezTo>
                  <a:cubicBezTo>
                    <a:pt x="171082" y="79604"/>
                    <a:pt x="153378" y="73571"/>
                    <a:pt x="117793" y="62166"/>
                  </a:cubicBezTo>
                  <a:cubicBezTo>
                    <a:pt x="110236" y="85763"/>
                    <a:pt x="106464" y="97561"/>
                    <a:pt x="98896" y="121158"/>
                  </a:cubicBezTo>
                  <a:cubicBezTo>
                    <a:pt x="132042" y="131788"/>
                    <a:pt x="148552" y="137401"/>
                    <a:pt x="181394" y="149251"/>
                  </a:cubicBezTo>
                  <a:cubicBezTo>
                    <a:pt x="175044" y="166840"/>
                    <a:pt x="171869" y="175628"/>
                    <a:pt x="165532" y="193205"/>
                  </a:cubicBezTo>
                  <a:cubicBezTo>
                    <a:pt x="133325" y="181585"/>
                    <a:pt x="117145" y="176073"/>
                    <a:pt x="84646" y="165659"/>
                  </a:cubicBezTo>
                  <a:cubicBezTo>
                    <a:pt x="76518" y="191046"/>
                    <a:pt x="72441" y="203746"/>
                    <a:pt x="64313" y="229133"/>
                  </a:cubicBezTo>
                  <a:cubicBezTo>
                    <a:pt x="97358" y="239725"/>
                    <a:pt x="113805" y="245339"/>
                    <a:pt x="146533" y="257213"/>
                  </a:cubicBezTo>
                  <a:cubicBezTo>
                    <a:pt x="140246" y="274510"/>
                    <a:pt x="137109" y="283159"/>
                    <a:pt x="130835" y="300456"/>
                  </a:cubicBezTo>
                  <a:cubicBezTo>
                    <a:pt x="78918" y="281622"/>
                    <a:pt x="52718" y="273024"/>
                    <a:pt x="0" y="257492"/>
                  </a:cubicBezTo>
                  <a:cubicBezTo>
                    <a:pt x="30341" y="154496"/>
                    <a:pt x="45517" y="102997"/>
                    <a:pt x="75857"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21" name="Shape 49"/>
            <p:cNvSpPr/>
            <p:nvPr/>
          </p:nvSpPr>
          <p:spPr>
            <a:xfrm>
              <a:off x="1980602" y="367669"/>
              <a:ext cx="141257" cy="310604"/>
            </a:xfrm>
            <a:custGeom>
              <a:avLst/>
              <a:gdLst/>
              <a:ahLst/>
              <a:cxnLst/>
              <a:rect l="0" t="0" r="0" b="0"/>
              <a:pathLst>
                <a:path w="141257" h="310604">
                  <a:moveTo>
                    <a:pt x="96621" y="0"/>
                  </a:moveTo>
                  <a:cubicBezTo>
                    <a:pt x="112414" y="6096"/>
                    <a:pt x="124240" y="10735"/>
                    <a:pt x="136028" y="15511"/>
                  </a:cubicBezTo>
                  <a:lnTo>
                    <a:pt x="141257" y="17664"/>
                  </a:lnTo>
                  <a:lnTo>
                    <a:pt x="141257" y="67484"/>
                  </a:lnTo>
                  <a:lnTo>
                    <a:pt x="132982" y="64046"/>
                  </a:lnTo>
                  <a:cubicBezTo>
                    <a:pt x="120497" y="94323"/>
                    <a:pt x="114249" y="109461"/>
                    <a:pt x="101752" y="139725"/>
                  </a:cubicBezTo>
                  <a:cubicBezTo>
                    <a:pt x="110985" y="143535"/>
                    <a:pt x="115595" y="145466"/>
                    <a:pt x="124790" y="149377"/>
                  </a:cubicBezTo>
                  <a:lnTo>
                    <a:pt x="141257" y="153872"/>
                  </a:lnTo>
                  <a:lnTo>
                    <a:pt x="141257" y="310604"/>
                  </a:lnTo>
                  <a:lnTo>
                    <a:pt x="121793" y="301569"/>
                  </a:lnTo>
                  <a:cubicBezTo>
                    <a:pt x="114370" y="298190"/>
                    <a:pt x="106928" y="294875"/>
                    <a:pt x="96989" y="290500"/>
                  </a:cubicBezTo>
                  <a:cubicBezTo>
                    <a:pt x="101168" y="250850"/>
                    <a:pt x="103022" y="230975"/>
                    <a:pt x="106210" y="191084"/>
                  </a:cubicBezTo>
                  <a:cubicBezTo>
                    <a:pt x="97485" y="187376"/>
                    <a:pt x="93104" y="185547"/>
                    <a:pt x="84341" y="181927"/>
                  </a:cubicBezTo>
                  <a:cubicBezTo>
                    <a:pt x="69862" y="217017"/>
                    <a:pt x="62623" y="234569"/>
                    <a:pt x="48146" y="269659"/>
                  </a:cubicBezTo>
                  <a:cubicBezTo>
                    <a:pt x="28956" y="261734"/>
                    <a:pt x="19317" y="257886"/>
                    <a:pt x="0" y="250431"/>
                  </a:cubicBezTo>
                  <a:cubicBezTo>
                    <a:pt x="38646" y="150266"/>
                    <a:pt x="57976" y="100165"/>
                    <a:pt x="96621"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22" name="Shape 50"/>
            <p:cNvSpPr/>
            <p:nvPr/>
          </p:nvSpPr>
          <p:spPr>
            <a:xfrm>
              <a:off x="2121860" y="385333"/>
              <a:ext cx="109123" cy="295365"/>
            </a:xfrm>
            <a:custGeom>
              <a:avLst/>
              <a:gdLst/>
              <a:ahLst/>
              <a:cxnLst/>
              <a:rect l="0" t="0" r="0" b="0"/>
              <a:pathLst>
                <a:path w="109123" h="295365">
                  <a:moveTo>
                    <a:pt x="0" y="0"/>
                  </a:moveTo>
                  <a:lnTo>
                    <a:pt x="12912" y="5316"/>
                  </a:lnTo>
                  <a:cubicBezTo>
                    <a:pt x="19277" y="7972"/>
                    <a:pt x="26122" y="10863"/>
                    <a:pt x="33939" y="14188"/>
                  </a:cubicBezTo>
                  <a:cubicBezTo>
                    <a:pt x="99598" y="42115"/>
                    <a:pt x="109123" y="77230"/>
                    <a:pt x="84917" y="128678"/>
                  </a:cubicBezTo>
                  <a:cubicBezTo>
                    <a:pt x="70109" y="160149"/>
                    <a:pt x="49700" y="180392"/>
                    <a:pt x="16934" y="182323"/>
                  </a:cubicBezTo>
                  <a:cubicBezTo>
                    <a:pt x="12908" y="227712"/>
                    <a:pt x="10571" y="250331"/>
                    <a:pt x="5224" y="295365"/>
                  </a:cubicBezTo>
                  <a:lnTo>
                    <a:pt x="0" y="292940"/>
                  </a:lnTo>
                  <a:lnTo>
                    <a:pt x="0" y="136208"/>
                  </a:lnTo>
                  <a:lnTo>
                    <a:pt x="225" y="136270"/>
                  </a:lnTo>
                  <a:cubicBezTo>
                    <a:pt x="14883" y="137342"/>
                    <a:pt x="24017" y="127957"/>
                    <a:pt x="32809" y="108079"/>
                  </a:cubicBezTo>
                  <a:cubicBezTo>
                    <a:pt x="44836" y="80913"/>
                    <a:pt x="41648" y="67451"/>
                    <a:pt x="15169" y="56199"/>
                  </a:cubicBezTo>
                  <a:cubicBezTo>
                    <a:pt x="10489" y="54211"/>
                    <a:pt x="6977" y="52729"/>
                    <a:pt x="3461" y="51257"/>
                  </a:cubicBezTo>
                  <a:lnTo>
                    <a:pt x="0" y="49820"/>
                  </a:lnTo>
                  <a:lnTo>
                    <a:pt x="0" y="0"/>
                  </a:ln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23" name="Shape 51"/>
            <p:cNvSpPr/>
            <p:nvPr/>
          </p:nvSpPr>
          <p:spPr>
            <a:xfrm>
              <a:off x="290646" y="877338"/>
              <a:ext cx="1796288" cy="1641069"/>
            </a:xfrm>
            <a:custGeom>
              <a:avLst/>
              <a:gdLst/>
              <a:ahLst/>
              <a:cxnLst/>
              <a:rect l="0" t="0" r="0" b="0"/>
              <a:pathLst>
                <a:path w="1796288" h="1641069">
                  <a:moveTo>
                    <a:pt x="24143" y="0"/>
                  </a:moveTo>
                  <a:cubicBezTo>
                    <a:pt x="406006" y="380759"/>
                    <a:pt x="766674" y="396507"/>
                    <a:pt x="766674" y="396507"/>
                  </a:cubicBezTo>
                  <a:cubicBezTo>
                    <a:pt x="753161" y="390792"/>
                    <a:pt x="725500" y="373075"/>
                    <a:pt x="717093" y="364490"/>
                  </a:cubicBezTo>
                  <a:cubicBezTo>
                    <a:pt x="709676" y="356921"/>
                    <a:pt x="711264" y="344703"/>
                    <a:pt x="720077" y="338811"/>
                  </a:cubicBezTo>
                  <a:cubicBezTo>
                    <a:pt x="759955" y="312090"/>
                    <a:pt x="767982" y="236690"/>
                    <a:pt x="799935" y="176670"/>
                  </a:cubicBezTo>
                  <a:cubicBezTo>
                    <a:pt x="817067" y="144488"/>
                    <a:pt x="845198" y="112471"/>
                    <a:pt x="898144" y="112471"/>
                  </a:cubicBezTo>
                  <a:cubicBezTo>
                    <a:pt x="951090" y="112471"/>
                    <a:pt x="979221" y="144488"/>
                    <a:pt x="996353" y="176670"/>
                  </a:cubicBezTo>
                  <a:cubicBezTo>
                    <a:pt x="1028306" y="236690"/>
                    <a:pt x="1036333" y="312090"/>
                    <a:pt x="1076211" y="338811"/>
                  </a:cubicBezTo>
                  <a:cubicBezTo>
                    <a:pt x="1085025" y="344703"/>
                    <a:pt x="1086612" y="356921"/>
                    <a:pt x="1079195" y="364490"/>
                  </a:cubicBezTo>
                  <a:cubicBezTo>
                    <a:pt x="1070788" y="373075"/>
                    <a:pt x="1043127" y="390792"/>
                    <a:pt x="1029614" y="396507"/>
                  </a:cubicBezTo>
                  <a:cubicBezTo>
                    <a:pt x="1029614" y="396507"/>
                    <a:pt x="1390282" y="380759"/>
                    <a:pt x="1772145" y="0"/>
                  </a:cubicBezTo>
                  <a:cubicBezTo>
                    <a:pt x="1772145" y="0"/>
                    <a:pt x="1796288" y="217272"/>
                    <a:pt x="1637182" y="253479"/>
                  </a:cubicBezTo>
                  <a:lnTo>
                    <a:pt x="1637182" y="560718"/>
                  </a:lnTo>
                  <a:lnTo>
                    <a:pt x="1094016" y="560718"/>
                  </a:lnTo>
                  <a:cubicBezTo>
                    <a:pt x="1094016" y="560718"/>
                    <a:pt x="1200455" y="1102906"/>
                    <a:pt x="1200455" y="1499032"/>
                  </a:cubicBezTo>
                  <a:lnTo>
                    <a:pt x="884568" y="1641069"/>
                  </a:lnTo>
                  <a:lnTo>
                    <a:pt x="595833" y="1499032"/>
                  </a:lnTo>
                  <a:cubicBezTo>
                    <a:pt x="595833" y="1102906"/>
                    <a:pt x="702272" y="560718"/>
                    <a:pt x="702272" y="560718"/>
                  </a:cubicBezTo>
                  <a:lnTo>
                    <a:pt x="159106" y="560718"/>
                  </a:lnTo>
                  <a:lnTo>
                    <a:pt x="159106" y="253479"/>
                  </a:lnTo>
                  <a:cubicBezTo>
                    <a:pt x="0" y="217272"/>
                    <a:pt x="24143" y="0"/>
                    <a:pt x="24143" y="0"/>
                  </a:cubicBezTo>
                  <a:close/>
                </a:path>
              </a:pathLst>
            </a:custGeom>
            <a:ln w="0" cap="flat">
              <a:miter lim="127000"/>
            </a:ln>
          </p:spPr>
          <p:style>
            <a:lnRef idx="0">
              <a:srgbClr val="000000">
                <a:alpha val="0"/>
              </a:srgbClr>
            </a:lnRef>
            <a:fillRef idx="1">
              <a:srgbClr val="FBD03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24" name="Shape 52"/>
            <p:cNvSpPr/>
            <p:nvPr/>
          </p:nvSpPr>
          <p:spPr>
            <a:xfrm>
              <a:off x="382953" y="1973730"/>
              <a:ext cx="1611668" cy="590766"/>
            </a:xfrm>
            <a:custGeom>
              <a:avLst/>
              <a:gdLst/>
              <a:ahLst/>
              <a:cxnLst/>
              <a:rect l="0" t="0" r="0" b="0"/>
              <a:pathLst>
                <a:path w="1611668" h="590766">
                  <a:moveTo>
                    <a:pt x="126810" y="0"/>
                  </a:moveTo>
                  <a:cubicBezTo>
                    <a:pt x="421488" y="0"/>
                    <a:pt x="805815" y="355130"/>
                    <a:pt x="805815" y="355130"/>
                  </a:cubicBezTo>
                  <a:cubicBezTo>
                    <a:pt x="805815" y="355130"/>
                    <a:pt x="1191920" y="0"/>
                    <a:pt x="1484859" y="0"/>
                  </a:cubicBezTo>
                  <a:lnTo>
                    <a:pt x="1611668" y="255931"/>
                  </a:lnTo>
                  <a:cubicBezTo>
                    <a:pt x="1611668" y="255931"/>
                    <a:pt x="1003288" y="393471"/>
                    <a:pt x="805917" y="590614"/>
                  </a:cubicBezTo>
                  <a:lnTo>
                    <a:pt x="805917" y="590766"/>
                  </a:lnTo>
                  <a:cubicBezTo>
                    <a:pt x="805891" y="590741"/>
                    <a:pt x="805866" y="590715"/>
                    <a:pt x="805840" y="590690"/>
                  </a:cubicBezTo>
                  <a:cubicBezTo>
                    <a:pt x="805815" y="590715"/>
                    <a:pt x="805777" y="590741"/>
                    <a:pt x="805752" y="590766"/>
                  </a:cubicBezTo>
                  <a:lnTo>
                    <a:pt x="805752" y="590614"/>
                  </a:lnTo>
                  <a:cubicBezTo>
                    <a:pt x="608381" y="393471"/>
                    <a:pt x="0" y="255931"/>
                    <a:pt x="0" y="255931"/>
                  </a:cubicBezTo>
                  <a:lnTo>
                    <a:pt x="126810" y="0"/>
                  </a:lnTo>
                  <a:close/>
                </a:path>
              </a:pathLst>
            </a:custGeom>
            <a:ln w="0" cap="flat">
              <a:miter lim="127000"/>
            </a:ln>
          </p:spPr>
          <p:style>
            <a:lnRef idx="0">
              <a:srgbClr val="000000">
                <a:alpha val="0"/>
              </a:srgbClr>
            </a:lnRef>
            <a:fillRef idx="1">
              <a:srgbClr val="FBD03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25" name="Shape 53"/>
            <p:cNvSpPr/>
            <p:nvPr/>
          </p:nvSpPr>
          <p:spPr>
            <a:xfrm>
              <a:off x="535647" y="1532987"/>
              <a:ext cx="331013" cy="589826"/>
            </a:xfrm>
            <a:custGeom>
              <a:avLst/>
              <a:gdLst/>
              <a:ahLst/>
              <a:cxnLst/>
              <a:rect l="0" t="0" r="0" b="0"/>
              <a:pathLst>
                <a:path w="331013" h="589826">
                  <a:moveTo>
                    <a:pt x="261887" y="1765"/>
                  </a:moveTo>
                  <a:cubicBezTo>
                    <a:pt x="331013" y="3530"/>
                    <a:pt x="291249" y="111849"/>
                    <a:pt x="271768" y="135394"/>
                  </a:cubicBezTo>
                  <a:cubicBezTo>
                    <a:pt x="252057" y="159207"/>
                    <a:pt x="295745" y="191770"/>
                    <a:pt x="295745" y="191770"/>
                  </a:cubicBezTo>
                  <a:cubicBezTo>
                    <a:pt x="275324" y="295618"/>
                    <a:pt x="256324" y="423634"/>
                    <a:pt x="251130" y="557682"/>
                  </a:cubicBezTo>
                  <a:cubicBezTo>
                    <a:pt x="250812" y="565950"/>
                    <a:pt x="250063" y="574700"/>
                    <a:pt x="241579" y="582320"/>
                  </a:cubicBezTo>
                  <a:cubicBezTo>
                    <a:pt x="241579" y="582320"/>
                    <a:pt x="228943" y="589826"/>
                    <a:pt x="213500" y="581596"/>
                  </a:cubicBezTo>
                  <a:cubicBezTo>
                    <a:pt x="179667" y="563588"/>
                    <a:pt x="164668" y="473468"/>
                    <a:pt x="138887" y="472808"/>
                  </a:cubicBezTo>
                  <a:cubicBezTo>
                    <a:pt x="113106" y="472148"/>
                    <a:pt x="67120" y="563601"/>
                    <a:pt x="39738" y="581939"/>
                  </a:cubicBezTo>
                  <a:cubicBezTo>
                    <a:pt x="32353" y="586886"/>
                    <a:pt x="25524" y="589798"/>
                    <a:pt x="20087" y="589219"/>
                  </a:cubicBezTo>
                  <a:cubicBezTo>
                    <a:pt x="3777" y="587482"/>
                    <a:pt x="0" y="554323"/>
                    <a:pt x="31356" y="450405"/>
                  </a:cubicBezTo>
                  <a:cubicBezTo>
                    <a:pt x="111900" y="183426"/>
                    <a:pt x="189154" y="212915"/>
                    <a:pt x="170168" y="162776"/>
                  </a:cubicBezTo>
                  <a:cubicBezTo>
                    <a:pt x="130467" y="57976"/>
                    <a:pt x="192761" y="0"/>
                    <a:pt x="261887" y="1765"/>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26" name="Shape 54"/>
            <p:cNvSpPr/>
            <p:nvPr/>
          </p:nvSpPr>
          <p:spPr>
            <a:xfrm>
              <a:off x="1510922" y="1532987"/>
              <a:ext cx="331012" cy="589826"/>
            </a:xfrm>
            <a:custGeom>
              <a:avLst/>
              <a:gdLst/>
              <a:ahLst/>
              <a:cxnLst/>
              <a:rect l="0" t="0" r="0" b="0"/>
              <a:pathLst>
                <a:path w="331012" h="589826">
                  <a:moveTo>
                    <a:pt x="69126" y="1765"/>
                  </a:moveTo>
                  <a:cubicBezTo>
                    <a:pt x="138252" y="0"/>
                    <a:pt x="200546" y="57976"/>
                    <a:pt x="160845" y="162776"/>
                  </a:cubicBezTo>
                  <a:cubicBezTo>
                    <a:pt x="141859" y="212915"/>
                    <a:pt x="219113" y="183426"/>
                    <a:pt x="299656" y="450405"/>
                  </a:cubicBezTo>
                  <a:cubicBezTo>
                    <a:pt x="331012" y="554323"/>
                    <a:pt x="327236" y="587482"/>
                    <a:pt x="310926" y="589219"/>
                  </a:cubicBezTo>
                  <a:cubicBezTo>
                    <a:pt x="305489" y="589798"/>
                    <a:pt x="298659" y="586886"/>
                    <a:pt x="291274" y="581939"/>
                  </a:cubicBezTo>
                  <a:cubicBezTo>
                    <a:pt x="263893" y="563601"/>
                    <a:pt x="217907" y="472148"/>
                    <a:pt x="192125" y="472808"/>
                  </a:cubicBezTo>
                  <a:cubicBezTo>
                    <a:pt x="166345" y="473468"/>
                    <a:pt x="151346" y="563588"/>
                    <a:pt x="117513" y="581596"/>
                  </a:cubicBezTo>
                  <a:cubicBezTo>
                    <a:pt x="102070" y="589826"/>
                    <a:pt x="89433" y="582320"/>
                    <a:pt x="89433" y="582320"/>
                  </a:cubicBezTo>
                  <a:cubicBezTo>
                    <a:pt x="80949" y="574700"/>
                    <a:pt x="80201" y="565950"/>
                    <a:pt x="79883" y="557682"/>
                  </a:cubicBezTo>
                  <a:cubicBezTo>
                    <a:pt x="74688" y="423634"/>
                    <a:pt x="55690" y="295618"/>
                    <a:pt x="35268" y="191770"/>
                  </a:cubicBezTo>
                  <a:cubicBezTo>
                    <a:pt x="35268" y="191770"/>
                    <a:pt x="78956" y="159207"/>
                    <a:pt x="59245" y="135394"/>
                  </a:cubicBezTo>
                  <a:cubicBezTo>
                    <a:pt x="39763" y="111849"/>
                    <a:pt x="0" y="3530"/>
                    <a:pt x="69126" y="1765"/>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27" name="Shape 55"/>
            <p:cNvSpPr/>
            <p:nvPr/>
          </p:nvSpPr>
          <p:spPr>
            <a:xfrm>
              <a:off x="454062" y="1620517"/>
              <a:ext cx="1469453" cy="239484"/>
            </a:xfrm>
            <a:custGeom>
              <a:avLst/>
              <a:gdLst/>
              <a:ahLst/>
              <a:cxnLst/>
              <a:rect l="0" t="0" r="0" b="0"/>
              <a:pathLst>
                <a:path w="1469453" h="239484">
                  <a:moveTo>
                    <a:pt x="734479" y="0"/>
                  </a:moveTo>
                  <a:cubicBezTo>
                    <a:pt x="1178332" y="0"/>
                    <a:pt x="1469453" y="208331"/>
                    <a:pt x="1469453" y="208331"/>
                  </a:cubicBezTo>
                  <a:lnTo>
                    <a:pt x="1469453" y="239484"/>
                  </a:lnTo>
                  <a:cubicBezTo>
                    <a:pt x="1275106" y="154318"/>
                    <a:pt x="1004913" y="104622"/>
                    <a:pt x="734733" y="104622"/>
                  </a:cubicBezTo>
                  <a:cubicBezTo>
                    <a:pt x="464541" y="104622"/>
                    <a:pt x="194348" y="154318"/>
                    <a:pt x="0" y="239484"/>
                  </a:cubicBezTo>
                  <a:lnTo>
                    <a:pt x="0" y="208331"/>
                  </a:lnTo>
                  <a:cubicBezTo>
                    <a:pt x="0" y="208331"/>
                    <a:pt x="290614" y="0"/>
                    <a:pt x="734479"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28" name="Shape 56"/>
            <p:cNvSpPr/>
            <p:nvPr/>
          </p:nvSpPr>
          <p:spPr>
            <a:xfrm>
              <a:off x="1043356" y="1456036"/>
              <a:ext cx="290754" cy="778586"/>
            </a:xfrm>
            <a:custGeom>
              <a:avLst/>
              <a:gdLst/>
              <a:ahLst/>
              <a:cxnLst/>
              <a:rect l="0" t="0" r="0" b="0"/>
              <a:pathLst>
                <a:path w="290754" h="778586">
                  <a:moveTo>
                    <a:pt x="145440" y="0"/>
                  </a:moveTo>
                  <a:cubicBezTo>
                    <a:pt x="229476" y="0"/>
                    <a:pt x="231330" y="75146"/>
                    <a:pt x="231330" y="80366"/>
                  </a:cubicBezTo>
                  <a:cubicBezTo>
                    <a:pt x="231330" y="140234"/>
                    <a:pt x="200952" y="145923"/>
                    <a:pt x="200952" y="165583"/>
                  </a:cubicBezTo>
                  <a:cubicBezTo>
                    <a:pt x="200952" y="165583"/>
                    <a:pt x="228117" y="186741"/>
                    <a:pt x="243218" y="222936"/>
                  </a:cubicBezTo>
                  <a:cubicBezTo>
                    <a:pt x="246647" y="231153"/>
                    <a:pt x="249542" y="238519"/>
                    <a:pt x="252057" y="245478"/>
                  </a:cubicBezTo>
                  <a:cubicBezTo>
                    <a:pt x="269049" y="342646"/>
                    <a:pt x="283616" y="589458"/>
                    <a:pt x="289789" y="716915"/>
                  </a:cubicBezTo>
                  <a:cubicBezTo>
                    <a:pt x="290754" y="736702"/>
                    <a:pt x="289319" y="751358"/>
                    <a:pt x="286969" y="762102"/>
                  </a:cubicBezTo>
                  <a:cubicBezTo>
                    <a:pt x="284200" y="774776"/>
                    <a:pt x="268097" y="778586"/>
                    <a:pt x="259829" y="768591"/>
                  </a:cubicBezTo>
                  <a:cubicBezTo>
                    <a:pt x="228498" y="730733"/>
                    <a:pt x="166281" y="643446"/>
                    <a:pt x="145440" y="643446"/>
                  </a:cubicBezTo>
                  <a:cubicBezTo>
                    <a:pt x="124549" y="643446"/>
                    <a:pt x="62039" y="731101"/>
                    <a:pt x="30747" y="768833"/>
                  </a:cubicBezTo>
                  <a:cubicBezTo>
                    <a:pt x="26644" y="773780"/>
                    <a:pt x="20619" y="775307"/>
                    <a:pt x="15270" y="774029"/>
                  </a:cubicBezTo>
                  <a:cubicBezTo>
                    <a:pt x="9921" y="772751"/>
                    <a:pt x="5251" y="768668"/>
                    <a:pt x="3861" y="762394"/>
                  </a:cubicBezTo>
                  <a:cubicBezTo>
                    <a:pt x="1473" y="751624"/>
                    <a:pt x="0" y="736892"/>
                    <a:pt x="965" y="716915"/>
                  </a:cubicBezTo>
                  <a:cubicBezTo>
                    <a:pt x="7137" y="589458"/>
                    <a:pt x="21717" y="342646"/>
                    <a:pt x="38697" y="245478"/>
                  </a:cubicBezTo>
                  <a:cubicBezTo>
                    <a:pt x="41224" y="238519"/>
                    <a:pt x="44107" y="231153"/>
                    <a:pt x="47536" y="222936"/>
                  </a:cubicBezTo>
                  <a:cubicBezTo>
                    <a:pt x="62649" y="186741"/>
                    <a:pt x="89801" y="165583"/>
                    <a:pt x="89801" y="165583"/>
                  </a:cubicBezTo>
                  <a:cubicBezTo>
                    <a:pt x="89801" y="145923"/>
                    <a:pt x="59423" y="140234"/>
                    <a:pt x="59423" y="80366"/>
                  </a:cubicBezTo>
                  <a:cubicBezTo>
                    <a:pt x="59423" y="75146"/>
                    <a:pt x="61392" y="0"/>
                    <a:pt x="145440"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29" name="Shape 57"/>
            <p:cNvSpPr/>
            <p:nvPr/>
          </p:nvSpPr>
          <p:spPr>
            <a:xfrm>
              <a:off x="388525" y="2154976"/>
              <a:ext cx="726148" cy="300381"/>
            </a:xfrm>
            <a:custGeom>
              <a:avLst/>
              <a:gdLst/>
              <a:ahLst/>
              <a:cxnLst/>
              <a:rect l="0" t="0" r="0" b="0"/>
              <a:pathLst>
                <a:path w="726148" h="300381">
                  <a:moveTo>
                    <a:pt x="17628" y="1105"/>
                  </a:moveTo>
                  <a:cubicBezTo>
                    <a:pt x="435559" y="41275"/>
                    <a:pt x="666115" y="241059"/>
                    <a:pt x="726148" y="300381"/>
                  </a:cubicBezTo>
                  <a:cubicBezTo>
                    <a:pt x="497637" y="145910"/>
                    <a:pt x="54178" y="39256"/>
                    <a:pt x="0" y="26607"/>
                  </a:cubicBezTo>
                  <a:cubicBezTo>
                    <a:pt x="1625" y="10859"/>
                    <a:pt x="6045" y="0"/>
                    <a:pt x="17628" y="1105"/>
                  </a:cubicBezTo>
                  <a:close/>
                </a:path>
              </a:pathLst>
            </a:custGeom>
            <a:ln w="0" cap="flat">
              <a:miter lim="127000"/>
            </a:ln>
          </p:spPr>
          <p:style>
            <a:lnRef idx="0">
              <a:srgbClr val="000000">
                <a:alpha val="0"/>
              </a:srgbClr>
            </a:lnRef>
            <a:fillRef idx="1">
              <a:srgbClr val="004996"/>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30" name="Shape 58"/>
            <p:cNvSpPr/>
            <p:nvPr/>
          </p:nvSpPr>
          <p:spPr>
            <a:xfrm>
              <a:off x="1263069" y="2154976"/>
              <a:ext cx="726148" cy="300381"/>
            </a:xfrm>
            <a:custGeom>
              <a:avLst/>
              <a:gdLst/>
              <a:ahLst/>
              <a:cxnLst/>
              <a:rect l="0" t="0" r="0" b="0"/>
              <a:pathLst>
                <a:path w="726148" h="300381">
                  <a:moveTo>
                    <a:pt x="708520" y="1105"/>
                  </a:moveTo>
                  <a:cubicBezTo>
                    <a:pt x="720103" y="0"/>
                    <a:pt x="724522" y="10859"/>
                    <a:pt x="726148" y="26607"/>
                  </a:cubicBezTo>
                  <a:cubicBezTo>
                    <a:pt x="671970" y="39256"/>
                    <a:pt x="228524" y="145910"/>
                    <a:pt x="0" y="300381"/>
                  </a:cubicBezTo>
                  <a:cubicBezTo>
                    <a:pt x="60033" y="241059"/>
                    <a:pt x="290588" y="41275"/>
                    <a:pt x="708520" y="1105"/>
                  </a:cubicBezTo>
                  <a:close/>
                </a:path>
              </a:pathLst>
            </a:custGeom>
            <a:ln w="0" cap="flat">
              <a:miter lim="127000"/>
            </a:ln>
          </p:spPr>
          <p:style>
            <a:lnRef idx="0">
              <a:srgbClr val="000000">
                <a:alpha val="0"/>
              </a:srgbClr>
            </a:lnRef>
            <a:fillRef idx="1">
              <a:srgbClr val="004996"/>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31" name="Shape 391"/>
            <p:cNvSpPr/>
            <p:nvPr/>
          </p:nvSpPr>
          <p:spPr>
            <a:xfrm>
              <a:off x="1114673" y="2527398"/>
              <a:ext cx="148399" cy="88557"/>
            </a:xfrm>
            <a:custGeom>
              <a:avLst/>
              <a:gdLst/>
              <a:ahLst/>
              <a:cxnLst/>
              <a:rect l="0" t="0" r="0" b="0"/>
              <a:pathLst>
                <a:path w="148399" h="88557">
                  <a:moveTo>
                    <a:pt x="0" y="0"/>
                  </a:moveTo>
                  <a:lnTo>
                    <a:pt x="148399" y="0"/>
                  </a:lnTo>
                  <a:lnTo>
                    <a:pt x="148399" y="88557"/>
                  </a:lnTo>
                  <a:lnTo>
                    <a:pt x="0" y="88557"/>
                  </a:lnTo>
                  <a:lnTo>
                    <a:pt x="0" y="0"/>
                  </a:lnTo>
                </a:path>
              </a:pathLst>
            </a:custGeom>
            <a:ln w="0" cap="flat">
              <a:miter lim="127000"/>
            </a:ln>
          </p:spPr>
          <p:style>
            <a:lnRef idx="0">
              <a:srgbClr val="000000">
                <a:alpha val="0"/>
              </a:srgbClr>
            </a:lnRef>
            <a:fillRef idx="1">
              <a:srgbClr val="004996"/>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grpSp>
    </p:spTree>
    <p:extLst>
      <p:ext uri="{BB962C8B-B14F-4D97-AF65-F5344CB8AC3E}">
        <p14:creationId xmlns:p14="http://schemas.microsoft.com/office/powerpoint/2010/main" val="241396914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2140" y="729368"/>
            <a:ext cx="8439163" cy="597316"/>
          </a:xfrm>
          <a:noFill/>
        </p:spPr>
        <p:txBody>
          <a:bodyPr>
            <a:normAutofit fontScale="90000"/>
          </a:bodyPr>
          <a:lstStyle/>
          <a:p>
            <a:pPr algn="ctr"/>
            <a:r>
              <a:rPr lang="en-US" sz="4800" dirty="0">
                <a:ln w="0"/>
                <a:solidFill>
                  <a:schemeClr val="tx1"/>
                </a:solidFill>
              </a:rPr>
              <a:t>Goal of the Adventurer club</a:t>
            </a:r>
            <a:endParaRPr lang="en-US" dirty="0">
              <a:ln w="0"/>
              <a:solidFill>
                <a:schemeClr val="tx1"/>
              </a:solidFill>
            </a:endParaRPr>
          </a:p>
        </p:txBody>
      </p:sp>
      <p:sp>
        <p:nvSpPr>
          <p:cNvPr id="3" name="Content Placeholder 2"/>
          <p:cNvSpPr>
            <a:spLocks noGrp="1"/>
          </p:cNvSpPr>
          <p:nvPr>
            <p:ph idx="1"/>
          </p:nvPr>
        </p:nvSpPr>
        <p:spPr>
          <a:xfrm>
            <a:off x="838200" y="1326684"/>
            <a:ext cx="10210036" cy="4882093"/>
          </a:xfrm>
        </p:spPr>
        <p:txBody>
          <a:bodyPr>
            <a:normAutofit lnSpcReduction="10000"/>
          </a:bodyPr>
          <a:lstStyle/>
          <a:p>
            <a:pPr marL="0" indent="0">
              <a:spcBef>
                <a:spcPts val="0"/>
              </a:spcBef>
              <a:buNone/>
            </a:pPr>
            <a:r>
              <a:rPr lang="en-US" sz="3300" dirty="0">
                <a:cs typeface="Aharoni" panose="02010803020104030203" pitchFamily="2" charset="-79"/>
              </a:rPr>
              <a:t>The Adventurer program was created to;</a:t>
            </a:r>
          </a:p>
          <a:p>
            <a:pPr>
              <a:spcBef>
                <a:spcPts val="0"/>
              </a:spcBef>
            </a:pPr>
            <a:r>
              <a:rPr lang="en-US" sz="3300" dirty="0">
                <a:cs typeface="Aharoni" panose="02010803020104030203" pitchFamily="2" charset="-79"/>
              </a:rPr>
              <a:t>Support parents in their important responsibilities as the child’s primary teacher and evangelizer;</a:t>
            </a:r>
          </a:p>
          <a:p>
            <a:pPr>
              <a:spcBef>
                <a:spcPts val="0"/>
              </a:spcBef>
            </a:pPr>
            <a:r>
              <a:rPr lang="en-US" sz="3300" dirty="0">
                <a:cs typeface="Aharoni" panose="02010803020104030203" pitchFamily="2" charset="-79"/>
              </a:rPr>
              <a:t>The program aims at strengthening the parent-child relationship. </a:t>
            </a:r>
          </a:p>
          <a:p>
            <a:pPr>
              <a:spcBef>
                <a:spcPts val="0"/>
              </a:spcBef>
            </a:pPr>
            <a:r>
              <a:rPr lang="en-US" sz="3300" dirty="0">
                <a:cs typeface="Aharoni" panose="02010803020104030203" pitchFamily="2" charset="-79"/>
              </a:rPr>
              <a:t>The club will further the child’s development by enhancing the; </a:t>
            </a:r>
          </a:p>
          <a:p>
            <a:pPr lvl="2">
              <a:spcBef>
                <a:spcPts val="0"/>
              </a:spcBef>
              <a:buFont typeface="Wingdings" panose="05000000000000000000" pitchFamily="2" charset="2"/>
              <a:buChar char="Ø"/>
            </a:pPr>
            <a:r>
              <a:rPr lang="en-US" sz="3300" dirty="0">
                <a:cs typeface="Aharoni" panose="02010803020104030203" pitchFamily="2" charset="-79"/>
              </a:rPr>
              <a:t>spiritual, physical, mental, and social areas. </a:t>
            </a:r>
          </a:p>
          <a:p>
            <a:pPr>
              <a:spcBef>
                <a:spcPts val="0"/>
              </a:spcBef>
            </a:pPr>
            <a:r>
              <a:rPr lang="en-US" sz="3300" dirty="0">
                <a:cs typeface="Aharoni" panose="02010803020104030203" pitchFamily="2" charset="-79"/>
              </a:rPr>
              <a:t>This way church and school work together with the parents to develop mature, happy children as followers of Christ in today’s world.</a:t>
            </a:r>
          </a:p>
        </p:txBody>
      </p:sp>
      <p:sp>
        <p:nvSpPr>
          <p:cNvPr id="32" name="Footer Placeholder 31"/>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1" i="0" u="none" strike="noStrike" kern="1200" cap="none" spc="0" normalizeH="0" baseline="0" noProof="0" dirty="0">
                <a:ln>
                  <a:noFill/>
                </a:ln>
                <a:solidFill>
                  <a:srgbClr val="212745">
                    <a:lumMod val="90000"/>
                    <a:lumOff val="10000"/>
                  </a:srgbClr>
                </a:solidFill>
                <a:effectLst/>
                <a:uLnTx/>
                <a:uFillTx/>
                <a:latin typeface="Times New Roman"/>
                <a:ea typeface="+mn-ea"/>
                <a:cs typeface="+mn-cs"/>
              </a:rPr>
              <a:t>Minnesota Conference Adventurer Ministry</a:t>
            </a:r>
          </a:p>
        </p:txBody>
      </p:sp>
      <p:grpSp>
        <p:nvGrpSpPr>
          <p:cNvPr id="4" name="Group 3"/>
          <p:cNvGrpSpPr/>
          <p:nvPr/>
        </p:nvGrpSpPr>
        <p:grpSpPr>
          <a:xfrm>
            <a:off x="-49205" y="-86828"/>
            <a:ext cx="1494375" cy="1853248"/>
            <a:chOff x="0" y="0"/>
            <a:chExt cx="2373630" cy="2962079"/>
          </a:xfrm>
        </p:grpSpPr>
        <p:sp>
          <p:nvSpPr>
            <p:cNvPr id="5" name="Shape 33"/>
            <p:cNvSpPr/>
            <p:nvPr/>
          </p:nvSpPr>
          <p:spPr>
            <a:xfrm>
              <a:off x="0" y="0"/>
              <a:ext cx="2373630" cy="1153148"/>
            </a:xfrm>
            <a:custGeom>
              <a:avLst/>
              <a:gdLst/>
              <a:ahLst/>
              <a:cxnLst/>
              <a:rect l="0" t="0" r="0" b="0"/>
              <a:pathLst>
                <a:path w="2373630" h="1153148">
                  <a:moveTo>
                    <a:pt x="1186815" y="0"/>
                  </a:moveTo>
                  <a:cubicBezTo>
                    <a:pt x="1891970" y="0"/>
                    <a:pt x="2340191" y="279070"/>
                    <a:pt x="2340191" y="279070"/>
                  </a:cubicBezTo>
                  <a:cubicBezTo>
                    <a:pt x="2340191" y="279070"/>
                    <a:pt x="2373630" y="747382"/>
                    <a:pt x="2362061" y="1153148"/>
                  </a:cubicBezTo>
                  <a:cubicBezTo>
                    <a:pt x="2234426" y="1088086"/>
                    <a:pt x="1804289" y="895350"/>
                    <a:pt x="1186815" y="895350"/>
                  </a:cubicBezTo>
                  <a:cubicBezTo>
                    <a:pt x="569328" y="895350"/>
                    <a:pt x="139205" y="1088086"/>
                    <a:pt x="11570" y="1153148"/>
                  </a:cubicBezTo>
                  <a:cubicBezTo>
                    <a:pt x="0" y="747382"/>
                    <a:pt x="33439" y="279070"/>
                    <a:pt x="33439" y="279070"/>
                  </a:cubicBezTo>
                  <a:cubicBezTo>
                    <a:pt x="33439" y="279070"/>
                    <a:pt x="481648" y="0"/>
                    <a:pt x="1186815" y="0"/>
                  </a:cubicBezTo>
                  <a:close/>
                </a:path>
              </a:pathLst>
            </a:custGeom>
            <a:ln w="0" cap="flat">
              <a:miter lim="127000"/>
            </a:ln>
          </p:spPr>
          <p:style>
            <a:lnRef idx="0">
              <a:srgbClr val="000000">
                <a:alpha val="0"/>
              </a:srgbClr>
            </a:lnRef>
            <a:fillRef idx="1">
              <a:srgbClr val="5E292C"/>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6" name="Shape 34"/>
            <p:cNvSpPr/>
            <p:nvPr/>
          </p:nvSpPr>
          <p:spPr>
            <a:xfrm>
              <a:off x="13542" y="894697"/>
              <a:ext cx="2350490" cy="2067382"/>
            </a:xfrm>
            <a:custGeom>
              <a:avLst/>
              <a:gdLst/>
              <a:ahLst/>
              <a:cxnLst/>
              <a:rect l="0" t="0" r="0" b="0"/>
              <a:pathLst>
                <a:path w="2350490" h="2067382">
                  <a:moveTo>
                    <a:pt x="1175245" y="0"/>
                  </a:moveTo>
                  <a:cubicBezTo>
                    <a:pt x="1792732" y="0"/>
                    <a:pt x="2222856" y="192735"/>
                    <a:pt x="2350490" y="257797"/>
                  </a:cubicBezTo>
                  <a:cubicBezTo>
                    <a:pt x="2346694" y="391401"/>
                    <a:pt x="2338007" y="518287"/>
                    <a:pt x="2321636" y="619379"/>
                  </a:cubicBezTo>
                  <a:cubicBezTo>
                    <a:pt x="2295690" y="779602"/>
                    <a:pt x="2250440" y="1016203"/>
                    <a:pt x="2174735" y="1184910"/>
                  </a:cubicBezTo>
                  <a:cubicBezTo>
                    <a:pt x="1906219" y="1783296"/>
                    <a:pt x="1175245" y="2067382"/>
                    <a:pt x="1175245" y="2067382"/>
                  </a:cubicBezTo>
                  <a:cubicBezTo>
                    <a:pt x="1175245" y="2067382"/>
                    <a:pt x="444271" y="1783296"/>
                    <a:pt x="175755" y="1184910"/>
                  </a:cubicBezTo>
                  <a:cubicBezTo>
                    <a:pt x="100050" y="1016203"/>
                    <a:pt x="54813" y="779602"/>
                    <a:pt x="28854" y="619379"/>
                  </a:cubicBezTo>
                  <a:cubicBezTo>
                    <a:pt x="12484" y="518287"/>
                    <a:pt x="3810" y="391401"/>
                    <a:pt x="0" y="257797"/>
                  </a:cubicBezTo>
                  <a:cubicBezTo>
                    <a:pt x="127635" y="192735"/>
                    <a:pt x="557759" y="0"/>
                    <a:pt x="1175245" y="0"/>
                  </a:cubicBezTo>
                  <a:close/>
                </a:path>
              </a:pathLst>
            </a:custGeom>
            <a:ln w="0" cap="flat">
              <a:miter lim="127000"/>
            </a:ln>
          </p:spPr>
          <p:style>
            <a:lnRef idx="0">
              <a:srgbClr val="000000">
                <a:alpha val="0"/>
              </a:srgbClr>
            </a:lnRef>
            <a:fillRef idx="1">
              <a:srgbClr val="004996"/>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7" name="Rectangle 6"/>
            <p:cNvSpPr/>
            <p:nvPr/>
          </p:nvSpPr>
          <p:spPr>
            <a:xfrm>
              <a:off x="768234" y="519105"/>
              <a:ext cx="1131750" cy="440786"/>
            </a:xfrm>
            <a:prstGeom prst="rect">
              <a:avLst/>
            </a:prstGeom>
            <a:ln>
              <a:noFill/>
            </a:ln>
          </p:spPr>
          <p:txBody>
            <a:bodyPr vert="horz" lIns="0" tIns="0" rIns="0" bIns="0" rtlCol="0">
              <a:noAutofit/>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2100" b="1" i="0" u="none" strike="noStrike" kern="1200" cap="none" spc="0" normalizeH="0" baseline="0" noProof="0" dirty="0">
                  <a:ln>
                    <a:noFill/>
                  </a:ln>
                  <a:solidFill>
                    <a:srgbClr val="FFFEFD"/>
                  </a:solidFill>
                  <a:effectLst/>
                  <a:uLnTx/>
                  <a:uFillTx/>
                  <a:latin typeface="Calibri" panose="020F0502020204030204" pitchFamily="34" charset="0"/>
                  <a:ea typeface="Calibri" panose="020F0502020204030204" pitchFamily="34" charset="0"/>
                  <a:cs typeface="Calibri" panose="020F0502020204030204" pitchFamily="34" charset="0"/>
                </a:rPr>
                <a:t>CLUB </a:t>
              </a:r>
              <a:endParaRPr kumimoji="0" lang="en-US" sz="2150" b="0" i="0" u="none" strike="noStrike" kern="1200" cap="none" spc="0" normalizeH="0" baseline="0" noProof="0" dirty="0">
                <a:ln>
                  <a:noFill/>
                </a:ln>
                <a:solidFill>
                  <a:srgbClr val="5E292C"/>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8" name="Shape 36"/>
            <p:cNvSpPr/>
            <p:nvPr/>
          </p:nvSpPr>
          <p:spPr>
            <a:xfrm>
              <a:off x="169977" y="381936"/>
              <a:ext cx="90951" cy="299250"/>
            </a:xfrm>
            <a:custGeom>
              <a:avLst/>
              <a:gdLst/>
              <a:ahLst/>
              <a:cxnLst/>
              <a:rect l="0" t="0" r="0" b="0"/>
              <a:pathLst>
                <a:path w="90951" h="299250">
                  <a:moveTo>
                    <a:pt x="62636" y="0"/>
                  </a:moveTo>
                  <a:lnTo>
                    <a:pt x="90951" y="38026"/>
                  </a:lnTo>
                  <a:lnTo>
                    <a:pt x="90951" y="130620"/>
                  </a:lnTo>
                  <a:lnTo>
                    <a:pt x="80836" y="116281"/>
                  </a:lnTo>
                  <a:cubicBezTo>
                    <a:pt x="72885" y="104381"/>
                    <a:pt x="68885" y="98438"/>
                    <a:pt x="60858" y="86563"/>
                  </a:cubicBezTo>
                  <a:cubicBezTo>
                    <a:pt x="63741" y="100609"/>
                    <a:pt x="65189" y="107620"/>
                    <a:pt x="68148" y="121628"/>
                  </a:cubicBezTo>
                  <a:cubicBezTo>
                    <a:pt x="73165" y="149251"/>
                    <a:pt x="75768" y="163030"/>
                    <a:pt x="81128" y="190551"/>
                  </a:cubicBezTo>
                  <a:lnTo>
                    <a:pt x="90951" y="186353"/>
                  </a:lnTo>
                  <a:lnTo>
                    <a:pt x="90951" y="236056"/>
                  </a:lnTo>
                  <a:lnTo>
                    <a:pt x="88951" y="236918"/>
                  </a:lnTo>
                  <a:lnTo>
                    <a:pt x="90951" y="246869"/>
                  </a:lnTo>
                  <a:lnTo>
                    <a:pt x="90951" y="280423"/>
                  </a:lnTo>
                  <a:lnTo>
                    <a:pt x="73470" y="288254"/>
                  </a:lnTo>
                  <a:cubicBezTo>
                    <a:pt x="66358" y="291500"/>
                    <a:pt x="59265" y="294805"/>
                    <a:pt x="49822" y="299250"/>
                  </a:cubicBezTo>
                  <a:cubicBezTo>
                    <a:pt x="27000" y="191008"/>
                    <a:pt x="17031" y="136373"/>
                    <a:pt x="0" y="26340"/>
                  </a:cubicBezTo>
                  <a:cubicBezTo>
                    <a:pt x="24943" y="15456"/>
                    <a:pt x="37478" y="10185"/>
                    <a:pt x="62636"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9" name="Shape 37"/>
            <p:cNvSpPr/>
            <p:nvPr/>
          </p:nvSpPr>
          <p:spPr>
            <a:xfrm>
              <a:off x="260928" y="628805"/>
              <a:ext cx="6280" cy="33554"/>
            </a:xfrm>
            <a:custGeom>
              <a:avLst/>
              <a:gdLst/>
              <a:ahLst/>
              <a:cxnLst/>
              <a:rect l="0" t="0" r="0" b="0"/>
              <a:pathLst>
                <a:path w="6280" h="33554">
                  <a:moveTo>
                    <a:pt x="0" y="0"/>
                  </a:moveTo>
                  <a:lnTo>
                    <a:pt x="2093" y="10409"/>
                  </a:lnTo>
                  <a:cubicBezTo>
                    <a:pt x="3334" y="16513"/>
                    <a:pt x="4591" y="22612"/>
                    <a:pt x="6280" y="30740"/>
                  </a:cubicBezTo>
                  <a:lnTo>
                    <a:pt x="0" y="33554"/>
                  </a:lnTo>
                  <a:lnTo>
                    <a:pt x="0" y="0"/>
                  </a:ln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10" name="Shape 38"/>
            <p:cNvSpPr/>
            <p:nvPr/>
          </p:nvSpPr>
          <p:spPr>
            <a:xfrm>
              <a:off x="260928" y="419963"/>
              <a:ext cx="132175" cy="208100"/>
            </a:xfrm>
            <a:custGeom>
              <a:avLst/>
              <a:gdLst/>
              <a:ahLst/>
              <a:cxnLst/>
              <a:rect l="0" t="0" r="0" b="0"/>
              <a:pathLst>
                <a:path w="132175" h="208100">
                  <a:moveTo>
                    <a:pt x="0" y="0"/>
                  </a:moveTo>
                  <a:lnTo>
                    <a:pt x="16365" y="21977"/>
                  </a:lnTo>
                  <a:cubicBezTo>
                    <a:pt x="56518" y="76607"/>
                    <a:pt x="86103" y="119355"/>
                    <a:pt x="132175" y="188364"/>
                  </a:cubicBezTo>
                  <a:cubicBezTo>
                    <a:pt x="111652" y="195997"/>
                    <a:pt x="101429" y="199947"/>
                    <a:pt x="81045" y="208100"/>
                  </a:cubicBezTo>
                  <a:cubicBezTo>
                    <a:pt x="71787" y="194321"/>
                    <a:pt x="67139" y="187450"/>
                    <a:pt x="57766" y="173734"/>
                  </a:cubicBezTo>
                  <a:cubicBezTo>
                    <a:pt x="45758" y="178585"/>
                    <a:pt x="36766" y="182271"/>
                    <a:pt x="27802" y="186046"/>
                  </a:cubicBezTo>
                  <a:lnTo>
                    <a:pt x="0" y="198030"/>
                  </a:lnTo>
                  <a:lnTo>
                    <a:pt x="0" y="148326"/>
                  </a:lnTo>
                  <a:lnTo>
                    <a:pt x="10101" y="144009"/>
                  </a:lnTo>
                  <a:cubicBezTo>
                    <a:pt x="16088" y="141488"/>
                    <a:pt x="22085" y="139005"/>
                    <a:pt x="30093" y="135723"/>
                  </a:cubicBezTo>
                  <a:cubicBezTo>
                    <a:pt x="22130" y="124185"/>
                    <a:pt x="16139" y="115542"/>
                    <a:pt x="10108" y="106922"/>
                  </a:cubicBezTo>
                  <a:lnTo>
                    <a:pt x="0" y="92594"/>
                  </a:lnTo>
                  <a:lnTo>
                    <a:pt x="0" y="0"/>
                  </a:ln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11" name="Shape 39"/>
            <p:cNvSpPr/>
            <p:nvPr/>
          </p:nvSpPr>
          <p:spPr>
            <a:xfrm>
              <a:off x="338536" y="308559"/>
              <a:ext cx="121715" cy="287161"/>
            </a:xfrm>
            <a:custGeom>
              <a:avLst/>
              <a:gdLst/>
              <a:ahLst/>
              <a:cxnLst/>
              <a:rect l="0" t="0" r="0" b="0"/>
              <a:pathLst>
                <a:path w="121715" h="287161">
                  <a:moveTo>
                    <a:pt x="121715" y="0"/>
                  </a:moveTo>
                  <a:lnTo>
                    <a:pt x="121715" y="51481"/>
                  </a:lnTo>
                  <a:lnTo>
                    <a:pt x="115165" y="48552"/>
                  </a:lnTo>
                  <a:cubicBezTo>
                    <a:pt x="108622" y="47679"/>
                    <a:pt x="100813" y="48966"/>
                    <a:pt x="91059" y="52058"/>
                  </a:cubicBezTo>
                  <a:cubicBezTo>
                    <a:pt x="82703" y="54700"/>
                    <a:pt x="78537" y="56046"/>
                    <a:pt x="70193" y="58764"/>
                  </a:cubicBezTo>
                  <a:cubicBezTo>
                    <a:pt x="86804" y="109589"/>
                    <a:pt x="97187" y="141355"/>
                    <a:pt x="110684" y="182651"/>
                  </a:cubicBezTo>
                  <a:lnTo>
                    <a:pt x="121715" y="216401"/>
                  </a:lnTo>
                  <a:lnTo>
                    <a:pt x="121715" y="275964"/>
                  </a:lnTo>
                  <a:lnTo>
                    <a:pt x="107727" y="280733"/>
                  </a:lnTo>
                  <a:cubicBezTo>
                    <a:pt x="102172" y="282656"/>
                    <a:pt x="96196" y="284751"/>
                    <a:pt x="89370" y="287161"/>
                  </a:cubicBezTo>
                  <a:cubicBezTo>
                    <a:pt x="53620" y="185916"/>
                    <a:pt x="35751" y="135294"/>
                    <a:pt x="0" y="34037"/>
                  </a:cubicBezTo>
                  <a:cubicBezTo>
                    <a:pt x="31052" y="23077"/>
                    <a:pt x="46647" y="17857"/>
                    <a:pt x="77965" y="7938"/>
                  </a:cubicBezTo>
                  <a:lnTo>
                    <a:pt x="121715" y="0"/>
                  </a:ln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12" name="Shape 40"/>
            <p:cNvSpPr/>
            <p:nvPr/>
          </p:nvSpPr>
          <p:spPr>
            <a:xfrm>
              <a:off x="460251" y="307972"/>
              <a:ext cx="113248" cy="276551"/>
            </a:xfrm>
            <a:custGeom>
              <a:avLst/>
              <a:gdLst/>
              <a:ahLst/>
              <a:cxnLst/>
              <a:rect l="0" t="0" r="0" b="0"/>
              <a:pathLst>
                <a:path w="113248" h="276551">
                  <a:moveTo>
                    <a:pt x="2347" y="160"/>
                  </a:moveTo>
                  <a:cubicBezTo>
                    <a:pt x="15646" y="0"/>
                    <a:pt x="26901" y="2353"/>
                    <a:pt x="36185" y="6874"/>
                  </a:cubicBezTo>
                  <a:cubicBezTo>
                    <a:pt x="65356" y="21212"/>
                    <a:pt x="77142" y="57547"/>
                    <a:pt x="90998" y="108588"/>
                  </a:cubicBezTo>
                  <a:cubicBezTo>
                    <a:pt x="105628" y="162423"/>
                    <a:pt x="113248" y="200015"/>
                    <a:pt x="96420" y="226635"/>
                  </a:cubicBezTo>
                  <a:cubicBezTo>
                    <a:pt x="86413" y="242662"/>
                    <a:pt x="66665" y="255120"/>
                    <a:pt x="36197" y="264785"/>
                  </a:cubicBezTo>
                  <a:cubicBezTo>
                    <a:pt x="22430" y="269148"/>
                    <a:pt x="12121" y="272478"/>
                    <a:pt x="1841" y="275923"/>
                  </a:cubicBezTo>
                  <a:lnTo>
                    <a:pt x="0" y="276551"/>
                  </a:lnTo>
                  <a:lnTo>
                    <a:pt x="0" y="216987"/>
                  </a:lnTo>
                  <a:lnTo>
                    <a:pt x="3851" y="228768"/>
                  </a:lnTo>
                  <a:cubicBezTo>
                    <a:pt x="12016" y="226101"/>
                    <a:pt x="16106" y="224780"/>
                    <a:pt x="24297" y="222190"/>
                  </a:cubicBezTo>
                  <a:cubicBezTo>
                    <a:pt x="59756" y="210963"/>
                    <a:pt x="56962" y="193589"/>
                    <a:pt x="36515" y="124844"/>
                  </a:cubicBezTo>
                  <a:cubicBezTo>
                    <a:pt x="25121" y="86568"/>
                    <a:pt x="17636" y="64594"/>
                    <a:pt x="6324" y="54895"/>
                  </a:cubicBezTo>
                  <a:lnTo>
                    <a:pt x="0" y="52067"/>
                  </a:lnTo>
                  <a:lnTo>
                    <a:pt x="0" y="586"/>
                  </a:lnTo>
                  <a:lnTo>
                    <a:pt x="2347" y="160"/>
                  </a:ln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13" name="Shape 41"/>
            <p:cNvSpPr/>
            <p:nvPr/>
          </p:nvSpPr>
          <p:spPr>
            <a:xfrm>
              <a:off x="540098" y="237248"/>
              <a:ext cx="199949" cy="289065"/>
            </a:xfrm>
            <a:custGeom>
              <a:avLst/>
              <a:gdLst/>
              <a:ahLst/>
              <a:cxnLst/>
              <a:rect l="0" t="0" r="0" b="0"/>
              <a:pathLst>
                <a:path w="199949" h="289065">
                  <a:moveTo>
                    <a:pt x="199949" y="0"/>
                  </a:moveTo>
                  <a:cubicBezTo>
                    <a:pt x="190919" y="110896"/>
                    <a:pt x="187909" y="166307"/>
                    <a:pt x="184899" y="276809"/>
                  </a:cubicBezTo>
                  <a:cubicBezTo>
                    <a:pt x="162357" y="281419"/>
                    <a:pt x="151117" y="283870"/>
                    <a:pt x="128676" y="289065"/>
                  </a:cubicBezTo>
                  <a:cubicBezTo>
                    <a:pt x="80061" y="189802"/>
                    <a:pt x="54318" y="140665"/>
                    <a:pt x="0" y="43574"/>
                  </a:cubicBezTo>
                  <a:cubicBezTo>
                    <a:pt x="23381" y="37465"/>
                    <a:pt x="35103" y="34557"/>
                    <a:pt x="58598" y="29032"/>
                  </a:cubicBezTo>
                  <a:cubicBezTo>
                    <a:pt x="83350" y="77838"/>
                    <a:pt x="95402" y="102362"/>
                    <a:pt x="118847" y="151638"/>
                  </a:cubicBezTo>
                  <a:cubicBezTo>
                    <a:pt x="126886" y="169583"/>
                    <a:pt x="130873" y="178575"/>
                    <a:pt x="138773" y="196583"/>
                  </a:cubicBezTo>
                  <a:cubicBezTo>
                    <a:pt x="138519" y="177203"/>
                    <a:pt x="138443" y="167513"/>
                    <a:pt x="138354" y="148120"/>
                  </a:cubicBezTo>
                  <a:cubicBezTo>
                    <a:pt x="139141" y="93282"/>
                    <a:pt x="139878" y="65837"/>
                    <a:pt x="142024" y="10871"/>
                  </a:cubicBezTo>
                  <a:cubicBezTo>
                    <a:pt x="165164" y="6248"/>
                    <a:pt x="176746" y="4077"/>
                    <a:pt x="199949"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14" name="Shape 42"/>
            <p:cNvSpPr/>
            <p:nvPr/>
          </p:nvSpPr>
          <p:spPr>
            <a:xfrm>
              <a:off x="781299" y="211088"/>
              <a:ext cx="177228" cy="284404"/>
            </a:xfrm>
            <a:custGeom>
              <a:avLst/>
              <a:gdLst/>
              <a:ahLst/>
              <a:cxnLst/>
              <a:rect l="0" t="0" r="0" b="0"/>
              <a:pathLst>
                <a:path w="177228" h="284404">
                  <a:moveTo>
                    <a:pt x="151422" y="0"/>
                  </a:moveTo>
                  <a:cubicBezTo>
                    <a:pt x="153226" y="18745"/>
                    <a:pt x="154140" y="28130"/>
                    <a:pt x="155943" y="46876"/>
                  </a:cubicBezTo>
                  <a:cubicBezTo>
                    <a:pt x="119151" y="50432"/>
                    <a:pt x="100774" y="52553"/>
                    <a:pt x="64097" y="57493"/>
                  </a:cubicBezTo>
                  <a:cubicBezTo>
                    <a:pt x="67399" y="82055"/>
                    <a:pt x="69050" y="94323"/>
                    <a:pt x="72365" y="118885"/>
                  </a:cubicBezTo>
                  <a:cubicBezTo>
                    <a:pt x="106528" y="114287"/>
                    <a:pt x="123647" y="112294"/>
                    <a:pt x="157937" y="108928"/>
                  </a:cubicBezTo>
                  <a:cubicBezTo>
                    <a:pt x="159766" y="127533"/>
                    <a:pt x="160681" y="136830"/>
                    <a:pt x="162509" y="155435"/>
                  </a:cubicBezTo>
                  <a:cubicBezTo>
                    <a:pt x="128892" y="158737"/>
                    <a:pt x="112103" y="160681"/>
                    <a:pt x="78600" y="165189"/>
                  </a:cubicBezTo>
                  <a:cubicBezTo>
                    <a:pt x="82156" y="191618"/>
                    <a:pt x="83934" y="204825"/>
                    <a:pt x="87490" y="231242"/>
                  </a:cubicBezTo>
                  <a:cubicBezTo>
                    <a:pt x="121552" y="226657"/>
                    <a:pt x="138621" y="224689"/>
                    <a:pt x="172796" y="221386"/>
                  </a:cubicBezTo>
                  <a:cubicBezTo>
                    <a:pt x="174574" y="239713"/>
                    <a:pt x="175451" y="248869"/>
                    <a:pt x="177228" y="267183"/>
                  </a:cubicBezTo>
                  <a:cubicBezTo>
                    <a:pt x="122987" y="272415"/>
                    <a:pt x="95923" y="275870"/>
                    <a:pt x="41999" y="284404"/>
                  </a:cubicBezTo>
                  <a:cubicBezTo>
                    <a:pt x="25197" y="178359"/>
                    <a:pt x="16802" y="125337"/>
                    <a:pt x="0" y="19279"/>
                  </a:cubicBezTo>
                  <a:cubicBezTo>
                    <a:pt x="60376" y="9716"/>
                    <a:pt x="90691" y="5855"/>
                    <a:pt x="151422"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15" name="Shape 43"/>
            <p:cNvSpPr/>
            <p:nvPr/>
          </p:nvSpPr>
          <p:spPr>
            <a:xfrm>
              <a:off x="982576" y="199498"/>
              <a:ext cx="181330" cy="274930"/>
            </a:xfrm>
            <a:custGeom>
              <a:avLst/>
              <a:gdLst/>
              <a:ahLst/>
              <a:cxnLst/>
              <a:rect l="0" t="0" r="0" b="0"/>
              <a:pathLst>
                <a:path w="181330" h="274930">
                  <a:moveTo>
                    <a:pt x="180124" y="0"/>
                  </a:moveTo>
                  <a:cubicBezTo>
                    <a:pt x="180607" y="107366"/>
                    <a:pt x="180848" y="161049"/>
                    <a:pt x="181330" y="268427"/>
                  </a:cubicBezTo>
                  <a:cubicBezTo>
                    <a:pt x="162585" y="268503"/>
                    <a:pt x="153226" y="268643"/>
                    <a:pt x="134493" y="269126"/>
                  </a:cubicBezTo>
                  <a:cubicBezTo>
                    <a:pt x="112116" y="220269"/>
                    <a:pt x="100356" y="195974"/>
                    <a:pt x="75679" y="147714"/>
                  </a:cubicBezTo>
                  <a:cubicBezTo>
                    <a:pt x="69558" y="135103"/>
                    <a:pt x="66459" y="128803"/>
                    <a:pt x="60198" y="116231"/>
                  </a:cubicBezTo>
                  <a:cubicBezTo>
                    <a:pt x="63614" y="178448"/>
                    <a:pt x="65316" y="209550"/>
                    <a:pt x="68720" y="271755"/>
                  </a:cubicBezTo>
                  <a:cubicBezTo>
                    <a:pt x="49416" y="272821"/>
                    <a:pt x="39764" y="273444"/>
                    <a:pt x="20472" y="274930"/>
                  </a:cubicBezTo>
                  <a:cubicBezTo>
                    <a:pt x="12281" y="167868"/>
                    <a:pt x="8191" y="114338"/>
                    <a:pt x="0" y="7277"/>
                  </a:cubicBezTo>
                  <a:cubicBezTo>
                    <a:pt x="23927" y="5448"/>
                    <a:pt x="35903" y="4674"/>
                    <a:pt x="59855" y="3416"/>
                  </a:cubicBezTo>
                  <a:cubicBezTo>
                    <a:pt x="82245" y="45491"/>
                    <a:pt x="93015" y="66649"/>
                    <a:pt x="113690" y="109182"/>
                  </a:cubicBezTo>
                  <a:cubicBezTo>
                    <a:pt x="120205" y="123177"/>
                    <a:pt x="123418" y="130188"/>
                    <a:pt x="129756" y="144234"/>
                  </a:cubicBezTo>
                  <a:cubicBezTo>
                    <a:pt x="128257" y="86868"/>
                    <a:pt x="127508" y="58191"/>
                    <a:pt x="126009" y="826"/>
                  </a:cubicBezTo>
                  <a:cubicBezTo>
                    <a:pt x="147650" y="254"/>
                    <a:pt x="158471" y="89"/>
                    <a:pt x="180124"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16" name="Shape 44"/>
            <p:cNvSpPr/>
            <p:nvPr/>
          </p:nvSpPr>
          <p:spPr>
            <a:xfrm>
              <a:off x="1203814" y="199661"/>
              <a:ext cx="183134" cy="272301"/>
            </a:xfrm>
            <a:custGeom>
              <a:avLst/>
              <a:gdLst/>
              <a:ahLst/>
              <a:cxnLst/>
              <a:rect l="0" t="0" r="0" b="0"/>
              <a:pathLst>
                <a:path w="183134" h="272301">
                  <a:moveTo>
                    <a:pt x="572" y="0"/>
                  </a:moveTo>
                  <a:cubicBezTo>
                    <a:pt x="73673" y="876"/>
                    <a:pt x="110236" y="2654"/>
                    <a:pt x="183134" y="8865"/>
                  </a:cubicBezTo>
                  <a:cubicBezTo>
                    <a:pt x="181534" y="27635"/>
                    <a:pt x="180734" y="37021"/>
                    <a:pt x="179134" y="55791"/>
                  </a:cubicBezTo>
                  <a:cubicBezTo>
                    <a:pt x="154851" y="53721"/>
                    <a:pt x="142710" y="52845"/>
                    <a:pt x="118402" y="51372"/>
                  </a:cubicBezTo>
                  <a:cubicBezTo>
                    <a:pt x="113068" y="139751"/>
                    <a:pt x="110401" y="183934"/>
                    <a:pt x="105067" y="272301"/>
                  </a:cubicBezTo>
                  <a:cubicBezTo>
                    <a:pt x="83985" y="271031"/>
                    <a:pt x="73432" y="270523"/>
                    <a:pt x="52324" y="269748"/>
                  </a:cubicBezTo>
                  <a:cubicBezTo>
                    <a:pt x="55575" y="181267"/>
                    <a:pt x="57188" y="137033"/>
                    <a:pt x="60439" y="48565"/>
                  </a:cubicBezTo>
                  <a:cubicBezTo>
                    <a:pt x="36271" y="47676"/>
                    <a:pt x="24181" y="47384"/>
                    <a:pt x="0" y="47092"/>
                  </a:cubicBezTo>
                  <a:cubicBezTo>
                    <a:pt x="229" y="28258"/>
                    <a:pt x="343" y="18834"/>
                    <a:pt x="572"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17" name="Shape 45"/>
            <p:cNvSpPr/>
            <p:nvPr/>
          </p:nvSpPr>
          <p:spPr>
            <a:xfrm>
              <a:off x="1405185" y="212236"/>
              <a:ext cx="203466" cy="282137"/>
            </a:xfrm>
            <a:custGeom>
              <a:avLst/>
              <a:gdLst/>
              <a:ahLst/>
              <a:cxnLst/>
              <a:rect l="0" t="0" r="0" b="0"/>
              <a:pathLst>
                <a:path w="203466" h="282137">
                  <a:moveTo>
                    <a:pt x="21641" y="0"/>
                  </a:moveTo>
                  <a:cubicBezTo>
                    <a:pt x="45034" y="2362"/>
                    <a:pt x="56718" y="3683"/>
                    <a:pt x="80061" y="6604"/>
                  </a:cubicBezTo>
                  <a:cubicBezTo>
                    <a:pt x="71057" y="78639"/>
                    <a:pt x="66547" y="114656"/>
                    <a:pt x="57543" y="186690"/>
                  </a:cubicBezTo>
                  <a:cubicBezTo>
                    <a:pt x="53594" y="218326"/>
                    <a:pt x="58242" y="230099"/>
                    <a:pt x="82702" y="233490"/>
                  </a:cubicBezTo>
                  <a:cubicBezTo>
                    <a:pt x="106400" y="236779"/>
                    <a:pt x="114795" y="227178"/>
                    <a:pt x="119647" y="195301"/>
                  </a:cubicBezTo>
                  <a:cubicBezTo>
                    <a:pt x="130594" y="123546"/>
                    <a:pt x="136067" y="87656"/>
                    <a:pt x="147002" y="15888"/>
                  </a:cubicBezTo>
                  <a:cubicBezTo>
                    <a:pt x="169621" y="19342"/>
                    <a:pt x="180911" y="21184"/>
                    <a:pt x="203466" y="25159"/>
                  </a:cubicBezTo>
                  <a:cubicBezTo>
                    <a:pt x="190741" y="97511"/>
                    <a:pt x="184378" y="133680"/>
                    <a:pt x="171653" y="206032"/>
                  </a:cubicBezTo>
                  <a:cubicBezTo>
                    <a:pt x="166637" y="234595"/>
                    <a:pt x="160325" y="258788"/>
                    <a:pt x="140728" y="271297"/>
                  </a:cubicBezTo>
                  <a:cubicBezTo>
                    <a:pt x="133687" y="275818"/>
                    <a:pt x="124749" y="279022"/>
                    <a:pt x="113839" y="280579"/>
                  </a:cubicBezTo>
                  <a:cubicBezTo>
                    <a:pt x="102931" y="282137"/>
                    <a:pt x="90049" y="282048"/>
                    <a:pt x="75121" y="279984"/>
                  </a:cubicBezTo>
                  <a:cubicBezTo>
                    <a:pt x="46367" y="276009"/>
                    <a:pt x="26860" y="267246"/>
                    <a:pt x="15799" y="254737"/>
                  </a:cubicBezTo>
                  <a:cubicBezTo>
                    <a:pt x="0" y="237325"/>
                    <a:pt x="140" y="212281"/>
                    <a:pt x="3137" y="182728"/>
                  </a:cubicBezTo>
                  <a:cubicBezTo>
                    <a:pt x="10541" y="109639"/>
                    <a:pt x="14237" y="73089"/>
                    <a:pt x="21641"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18" name="Shape 46"/>
            <p:cNvSpPr/>
            <p:nvPr/>
          </p:nvSpPr>
          <p:spPr>
            <a:xfrm>
              <a:off x="1610254" y="247474"/>
              <a:ext cx="116062" cy="289571"/>
            </a:xfrm>
            <a:custGeom>
              <a:avLst/>
              <a:gdLst/>
              <a:ahLst/>
              <a:cxnLst/>
              <a:rect l="0" t="0" r="0" b="0"/>
              <a:pathLst>
                <a:path w="116062" h="289571">
                  <a:moveTo>
                    <a:pt x="52274" y="0"/>
                  </a:moveTo>
                  <a:cubicBezTo>
                    <a:pt x="76886" y="4886"/>
                    <a:pt x="92247" y="8094"/>
                    <a:pt x="112154" y="12607"/>
                  </a:cubicBezTo>
                  <a:lnTo>
                    <a:pt x="116062" y="13508"/>
                  </a:lnTo>
                  <a:lnTo>
                    <a:pt x="116062" y="60715"/>
                  </a:lnTo>
                  <a:lnTo>
                    <a:pt x="110610" y="59455"/>
                  </a:lnTo>
                  <a:cubicBezTo>
                    <a:pt x="106941" y="58620"/>
                    <a:pt x="103270" y="57798"/>
                    <a:pt x="98375" y="56705"/>
                  </a:cubicBezTo>
                  <a:cubicBezTo>
                    <a:pt x="91275" y="88671"/>
                    <a:pt x="87719" y="104661"/>
                    <a:pt x="80607" y="136627"/>
                  </a:cubicBezTo>
                  <a:cubicBezTo>
                    <a:pt x="90234" y="138773"/>
                    <a:pt x="95035" y="139865"/>
                    <a:pt x="104635" y="142100"/>
                  </a:cubicBezTo>
                  <a:lnTo>
                    <a:pt x="116062" y="143150"/>
                  </a:lnTo>
                  <a:lnTo>
                    <a:pt x="116062" y="289571"/>
                  </a:lnTo>
                  <a:lnTo>
                    <a:pt x="101092" y="285801"/>
                  </a:lnTo>
                  <a:cubicBezTo>
                    <a:pt x="98565" y="246063"/>
                    <a:pt x="97054" y="226187"/>
                    <a:pt x="93511" y="186372"/>
                  </a:cubicBezTo>
                  <a:cubicBezTo>
                    <a:pt x="84392" y="184252"/>
                    <a:pt x="79832" y="183223"/>
                    <a:pt x="70701" y="181191"/>
                  </a:cubicBezTo>
                  <a:cubicBezTo>
                    <a:pt x="62459" y="218249"/>
                    <a:pt x="58344" y="236779"/>
                    <a:pt x="50102" y="273825"/>
                  </a:cubicBezTo>
                  <a:cubicBezTo>
                    <a:pt x="30099" y="269380"/>
                    <a:pt x="20079" y="267271"/>
                    <a:pt x="0" y="263296"/>
                  </a:cubicBezTo>
                  <a:cubicBezTo>
                    <a:pt x="20904" y="157975"/>
                    <a:pt x="31369" y="105321"/>
                    <a:pt x="52274"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19" name="Shape 47"/>
            <p:cNvSpPr/>
            <p:nvPr/>
          </p:nvSpPr>
          <p:spPr>
            <a:xfrm>
              <a:off x="1726316" y="260982"/>
              <a:ext cx="101616" cy="285754"/>
            </a:xfrm>
            <a:custGeom>
              <a:avLst/>
              <a:gdLst/>
              <a:ahLst/>
              <a:cxnLst/>
              <a:rect l="0" t="0" r="0" b="0"/>
              <a:pathLst>
                <a:path w="101616" h="285754">
                  <a:moveTo>
                    <a:pt x="0" y="0"/>
                  </a:moveTo>
                  <a:lnTo>
                    <a:pt x="18024" y="4157"/>
                  </a:lnTo>
                  <a:cubicBezTo>
                    <a:pt x="86567" y="20147"/>
                    <a:pt x="101616" y="52976"/>
                    <a:pt x="86643" y="107827"/>
                  </a:cubicBezTo>
                  <a:cubicBezTo>
                    <a:pt x="77474" y="141381"/>
                    <a:pt x="61014" y="164889"/>
                    <a:pt x="29480" y="172534"/>
                  </a:cubicBezTo>
                  <a:cubicBezTo>
                    <a:pt x="33125" y="217886"/>
                    <a:pt x="34599" y="240530"/>
                    <a:pt x="36885" y="285754"/>
                  </a:cubicBezTo>
                  <a:cubicBezTo>
                    <a:pt x="26540" y="282935"/>
                    <a:pt x="18774" y="280852"/>
                    <a:pt x="10995" y="278833"/>
                  </a:cubicBezTo>
                  <a:lnTo>
                    <a:pt x="0" y="276063"/>
                  </a:lnTo>
                  <a:lnTo>
                    <a:pt x="0" y="129642"/>
                  </a:lnTo>
                  <a:lnTo>
                    <a:pt x="5570" y="130153"/>
                  </a:lnTo>
                  <a:cubicBezTo>
                    <a:pt x="20006" y="128640"/>
                    <a:pt x="27318" y="117803"/>
                    <a:pt x="32566" y="96715"/>
                  </a:cubicBezTo>
                  <a:cubicBezTo>
                    <a:pt x="39742" y="67886"/>
                    <a:pt x="34408" y="55211"/>
                    <a:pt x="6772" y="48772"/>
                  </a:cubicBezTo>
                  <a:lnTo>
                    <a:pt x="0" y="47207"/>
                  </a:lnTo>
                  <a:lnTo>
                    <a:pt x="0" y="0"/>
                  </a:ln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20" name="Shape 48"/>
            <p:cNvSpPr/>
            <p:nvPr/>
          </p:nvSpPr>
          <p:spPr>
            <a:xfrm>
              <a:off x="1807287" y="301747"/>
              <a:ext cx="222377" cy="300456"/>
            </a:xfrm>
            <a:custGeom>
              <a:avLst/>
              <a:gdLst/>
              <a:ahLst/>
              <a:cxnLst/>
              <a:rect l="0" t="0" r="0" b="0"/>
              <a:pathLst>
                <a:path w="222377" h="300456">
                  <a:moveTo>
                    <a:pt x="75857" y="0"/>
                  </a:moveTo>
                  <a:cubicBezTo>
                    <a:pt x="134900" y="17399"/>
                    <a:pt x="164224" y="27025"/>
                    <a:pt x="222377" y="48120"/>
                  </a:cubicBezTo>
                  <a:cubicBezTo>
                    <a:pt x="215951" y="65824"/>
                    <a:pt x="212738" y="74676"/>
                    <a:pt x="206311" y="92392"/>
                  </a:cubicBezTo>
                  <a:cubicBezTo>
                    <a:pt x="171082" y="79604"/>
                    <a:pt x="153378" y="73571"/>
                    <a:pt x="117793" y="62166"/>
                  </a:cubicBezTo>
                  <a:cubicBezTo>
                    <a:pt x="110236" y="85763"/>
                    <a:pt x="106464" y="97561"/>
                    <a:pt x="98896" y="121158"/>
                  </a:cubicBezTo>
                  <a:cubicBezTo>
                    <a:pt x="132042" y="131788"/>
                    <a:pt x="148552" y="137401"/>
                    <a:pt x="181394" y="149251"/>
                  </a:cubicBezTo>
                  <a:cubicBezTo>
                    <a:pt x="175044" y="166840"/>
                    <a:pt x="171869" y="175628"/>
                    <a:pt x="165532" y="193205"/>
                  </a:cubicBezTo>
                  <a:cubicBezTo>
                    <a:pt x="133325" y="181585"/>
                    <a:pt x="117145" y="176073"/>
                    <a:pt x="84646" y="165659"/>
                  </a:cubicBezTo>
                  <a:cubicBezTo>
                    <a:pt x="76518" y="191046"/>
                    <a:pt x="72441" y="203746"/>
                    <a:pt x="64313" y="229133"/>
                  </a:cubicBezTo>
                  <a:cubicBezTo>
                    <a:pt x="97358" y="239725"/>
                    <a:pt x="113805" y="245339"/>
                    <a:pt x="146533" y="257213"/>
                  </a:cubicBezTo>
                  <a:cubicBezTo>
                    <a:pt x="140246" y="274510"/>
                    <a:pt x="137109" y="283159"/>
                    <a:pt x="130835" y="300456"/>
                  </a:cubicBezTo>
                  <a:cubicBezTo>
                    <a:pt x="78918" y="281622"/>
                    <a:pt x="52718" y="273024"/>
                    <a:pt x="0" y="257492"/>
                  </a:cubicBezTo>
                  <a:cubicBezTo>
                    <a:pt x="30341" y="154496"/>
                    <a:pt x="45517" y="102997"/>
                    <a:pt x="75857"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21" name="Shape 49"/>
            <p:cNvSpPr/>
            <p:nvPr/>
          </p:nvSpPr>
          <p:spPr>
            <a:xfrm>
              <a:off x="1980602" y="367669"/>
              <a:ext cx="141257" cy="310604"/>
            </a:xfrm>
            <a:custGeom>
              <a:avLst/>
              <a:gdLst/>
              <a:ahLst/>
              <a:cxnLst/>
              <a:rect l="0" t="0" r="0" b="0"/>
              <a:pathLst>
                <a:path w="141257" h="310604">
                  <a:moveTo>
                    <a:pt x="96621" y="0"/>
                  </a:moveTo>
                  <a:cubicBezTo>
                    <a:pt x="112414" y="6096"/>
                    <a:pt x="124240" y="10735"/>
                    <a:pt x="136028" y="15511"/>
                  </a:cubicBezTo>
                  <a:lnTo>
                    <a:pt x="141257" y="17664"/>
                  </a:lnTo>
                  <a:lnTo>
                    <a:pt x="141257" y="67484"/>
                  </a:lnTo>
                  <a:lnTo>
                    <a:pt x="132982" y="64046"/>
                  </a:lnTo>
                  <a:cubicBezTo>
                    <a:pt x="120497" y="94323"/>
                    <a:pt x="114249" y="109461"/>
                    <a:pt x="101752" y="139725"/>
                  </a:cubicBezTo>
                  <a:cubicBezTo>
                    <a:pt x="110985" y="143535"/>
                    <a:pt x="115595" y="145466"/>
                    <a:pt x="124790" y="149377"/>
                  </a:cubicBezTo>
                  <a:lnTo>
                    <a:pt x="141257" y="153872"/>
                  </a:lnTo>
                  <a:lnTo>
                    <a:pt x="141257" y="310604"/>
                  </a:lnTo>
                  <a:lnTo>
                    <a:pt x="121793" y="301569"/>
                  </a:lnTo>
                  <a:cubicBezTo>
                    <a:pt x="114370" y="298190"/>
                    <a:pt x="106928" y="294875"/>
                    <a:pt x="96989" y="290500"/>
                  </a:cubicBezTo>
                  <a:cubicBezTo>
                    <a:pt x="101168" y="250850"/>
                    <a:pt x="103022" y="230975"/>
                    <a:pt x="106210" y="191084"/>
                  </a:cubicBezTo>
                  <a:cubicBezTo>
                    <a:pt x="97485" y="187376"/>
                    <a:pt x="93104" y="185547"/>
                    <a:pt x="84341" y="181927"/>
                  </a:cubicBezTo>
                  <a:cubicBezTo>
                    <a:pt x="69862" y="217017"/>
                    <a:pt x="62623" y="234569"/>
                    <a:pt x="48146" y="269659"/>
                  </a:cubicBezTo>
                  <a:cubicBezTo>
                    <a:pt x="28956" y="261734"/>
                    <a:pt x="19317" y="257886"/>
                    <a:pt x="0" y="250431"/>
                  </a:cubicBezTo>
                  <a:cubicBezTo>
                    <a:pt x="38646" y="150266"/>
                    <a:pt x="57976" y="100165"/>
                    <a:pt x="96621"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22" name="Shape 50"/>
            <p:cNvSpPr/>
            <p:nvPr/>
          </p:nvSpPr>
          <p:spPr>
            <a:xfrm>
              <a:off x="2121860" y="385333"/>
              <a:ext cx="109123" cy="295365"/>
            </a:xfrm>
            <a:custGeom>
              <a:avLst/>
              <a:gdLst/>
              <a:ahLst/>
              <a:cxnLst/>
              <a:rect l="0" t="0" r="0" b="0"/>
              <a:pathLst>
                <a:path w="109123" h="295365">
                  <a:moveTo>
                    <a:pt x="0" y="0"/>
                  </a:moveTo>
                  <a:lnTo>
                    <a:pt x="12912" y="5316"/>
                  </a:lnTo>
                  <a:cubicBezTo>
                    <a:pt x="19277" y="7972"/>
                    <a:pt x="26122" y="10863"/>
                    <a:pt x="33939" y="14188"/>
                  </a:cubicBezTo>
                  <a:cubicBezTo>
                    <a:pt x="99598" y="42115"/>
                    <a:pt x="109123" y="77230"/>
                    <a:pt x="84917" y="128678"/>
                  </a:cubicBezTo>
                  <a:cubicBezTo>
                    <a:pt x="70109" y="160149"/>
                    <a:pt x="49700" y="180392"/>
                    <a:pt x="16934" y="182323"/>
                  </a:cubicBezTo>
                  <a:cubicBezTo>
                    <a:pt x="12908" y="227712"/>
                    <a:pt x="10571" y="250331"/>
                    <a:pt x="5224" y="295365"/>
                  </a:cubicBezTo>
                  <a:lnTo>
                    <a:pt x="0" y="292940"/>
                  </a:lnTo>
                  <a:lnTo>
                    <a:pt x="0" y="136208"/>
                  </a:lnTo>
                  <a:lnTo>
                    <a:pt x="225" y="136270"/>
                  </a:lnTo>
                  <a:cubicBezTo>
                    <a:pt x="14883" y="137342"/>
                    <a:pt x="24017" y="127957"/>
                    <a:pt x="32809" y="108079"/>
                  </a:cubicBezTo>
                  <a:cubicBezTo>
                    <a:pt x="44836" y="80913"/>
                    <a:pt x="41648" y="67451"/>
                    <a:pt x="15169" y="56199"/>
                  </a:cubicBezTo>
                  <a:cubicBezTo>
                    <a:pt x="10489" y="54211"/>
                    <a:pt x="6977" y="52729"/>
                    <a:pt x="3461" y="51257"/>
                  </a:cubicBezTo>
                  <a:lnTo>
                    <a:pt x="0" y="49820"/>
                  </a:lnTo>
                  <a:lnTo>
                    <a:pt x="0" y="0"/>
                  </a:ln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23" name="Shape 51"/>
            <p:cNvSpPr/>
            <p:nvPr/>
          </p:nvSpPr>
          <p:spPr>
            <a:xfrm>
              <a:off x="290646" y="877338"/>
              <a:ext cx="1796288" cy="1641069"/>
            </a:xfrm>
            <a:custGeom>
              <a:avLst/>
              <a:gdLst/>
              <a:ahLst/>
              <a:cxnLst/>
              <a:rect l="0" t="0" r="0" b="0"/>
              <a:pathLst>
                <a:path w="1796288" h="1641069">
                  <a:moveTo>
                    <a:pt x="24143" y="0"/>
                  </a:moveTo>
                  <a:cubicBezTo>
                    <a:pt x="406006" y="380759"/>
                    <a:pt x="766674" y="396507"/>
                    <a:pt x="766674" y="396507"/>
                  </a:cubicBezTo>
                  <a:cubicBezTo>
                    <a:pt x="753161" y="390792"/>
                    <a:pt x="725500" y="373075"/>
                    <a:pt x="717093" y="364490"/>
                  </a:cubicBezTo>
                  <a:cubicBezTo>
                    <a:pt x="709676" y="356921"/>
                    <a:pt x="711264" y="344703"/>
                    <a:pt x="720077" y="338811"/>
                  </a:cubicBezTo>
                  <a:cubicBezTo>
                    <a:pt x="759955" y="312090"/>
                    <a:pt x="767982" y="236690"/>
                    <a:pt x="799935" y="176670"/>
                  </a:cubicBezTo>
                  <a:cubicBezTo>
                    <a:pt x="817067" y="144488"/>
                    <a:pt x="845198" y="112471"/>
                    <a:pt x="898144" y="112471"/>
                  </a:cubicBezTo>
                  <a:cubicBezTo>
                    <a:pt x="951090" y="112471"/>
                    <a:pt x="979221" y="144488"/>
                    <a:pt x="996353" y="176670"/>
                  </a:cubicBezTo>
                  <a:cubicBezTo>
                    <a:pt x="1028306" y="236690"/>
                    <a:pt x="1036333" y="312090"/>
                    <a:pt x="1076211" y="338811"/>
                  </a:cubicBezTo>
                  <a:cubicBezTo>
                    <a:pt x="1085025" y="344703"/>
                    <a:pt x="1086612" y="356921"/>
                    <a:pt x="1079195" y="364490"/>
                  </a:cubicBezTo>
                  <a:cubicBezTo>
                    <a:pt x="1070788" y="373075"/>
                    <a:pt x="1043127" y="390792"/>
                    <a:pt x="1029614" y="396507"/>
                  </a:cubicBezTo>
                  <a:cubicBezTo>
                    <a:pt x="1029614" y="396507"/>
                    <a:pt x="1390282" y="380759"/>
                    <a:pt x="1772145" y="0"/>
                  </a:cubicBezTo>
                  <a:cubicBezTo>
                    <a:pt x="1772145" y="0"/>
                    <a:pt x="1796288" y="217272"/>
                    <a:pt x="1637182" y="253479"/>
                  </a:cubicBezTo>
                  <a:lnTo>
                    <a:pt x="1637182" y="560718"/>
                  </a:lnTo>
                  <a:lnTo>
                    <a:pt x="1094016" y="560718"/>
                  </a:lnTo>
                  <a:cubicBezTo>
                    <a:pt x="1094016" y="560718"/>
                    <a:pt x="1200455" y="1102906"/>
                    <a:pt x="1200455" y="1499032"/>
                  </a:cubicBezTo>
                  <a:lnTo>
                    <a:pt x="884568" y="1641069"/>
                  </a:lnTo>
                  <a:lnTo>
                    <a:pt x="595833" y="1499032"/>
                  </a:lnTo>
                  <a:cubicBezTo>
                    <a:pt x="595833" y="1102906"/>
                    <a:pt x="702272" y="560718"/>
                    <a:pt x="702272" y="560718"/>
                  </a:cubicBezTo>
                  <a:lnTo>
                    <a:pt x="159106" y="560718"/>
                  </a:lnTo>
                  <a:lnTo>
                    <a:pt x="159106" y="253479"/>
                  </a:lnTo>
                  <a:cubicBezTo>
                    <a:pt x="0" y="217272"/>
                    <a:pt x="24143" y="0"/>
                    <a:pt x="24143" y="0"/>
                  </a:cubicBezTo>
                  <a:close/>
                </a:path>
              </a:pathLst>
            </a:custGeom>
            <a:ln w="0" cap="flat">
              <a:miter lim="127000"/>
            </a:ln>
          </p:spPr>
          <p:style>
            <a:lnRef idx="0">
              <a:srgbClr val="000000">
                <a:alpha val="0"/>
              </a:srgbClr>
            </a:lnRef>
            <a:fillRef idx="1">
              <a:srgbClr val="FBD03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24" name="Shape 52"/>
            <p:cNvSpPr/>
            <p:nvPr/>
          </p:nvSpPr>
          <p:spPr>
            <a:xfrm>
              <a:off x="382953" y="1973730"/>
              <a:ext cx="1611668" cy="590766"/>
            </a:xfrm>
            <a:custGeom>
              <a:avLst/>
              <a:gdLst/>
              <a:ahLst/>
              <a:cxnLst/>
              <a:rect l="0" t="0" r="0" b="0"/>
              <a:pathLst>
                <a:path w="1611668" h="590766">
                  <a:moveTo>
                    <a:pt x="126810" y="0"/>
                  </a:moveTo>
                  <a:cubicBezTo>
                    <a:pt x="421488" y="0"/>
                    <a:pt x="805815" y="355130"/>
                    <a:pt x="805815" y="355130"/>
                  </a:cubicBezTo>
                  <a:cubicBezTo>
                    <a:pt x="805815" y="355130"/>
                    <a:pt x="1191920" y="0"/>
                    <a:pt x="1484859" y="0"/>
                  </a:cubicBezTo>
                  <a:lnTo>
                    <a:pt x="1611668" y="255931"/>
                  </a:lnTo>
                  <a:cubicBezTo>
                    <a:pt x="1611668" y="255931"/>
                    <a:pt x="1003288" y="393471"/>
                    <a:pt x="805917" y="590614"/>
                  </a:cubicBezTo>
                  <a:lnTo>
                    <a:pt x="805917" y="590766"/>
                  </a:lnTo>
                  <a:cubicBezTo>
                    <a:pt x="805891" y="590741"/>
                    <a:pt x="805866" y="590715"/>
                    <a:pt x="805840" y="590690"/>
                  </a:cubicBezTo>
                  <a:cubicBezTo>
                    <a:pt x="805815" y="590715"/>
                    <a:pt x="805777" y="590741"/>
                    <a:pt x="805752" y="590766"/>
                  </a:cubicBezTo>
                  <a:lnTo>
                    <a:pt x="805752" y="590614"/>
                  </a:lnTo>
                  <a:cubicBezTo>
                    <a:pt x="608381" y="393471"/>
                    <a:pt x="0" y="255931"/>
                    <a:pt x="0" y="255931"/>
                  </a:cubicBezTo>
                  <a:lnTo>
                    <a:pt x="126810" y="0"/>
                  </a:lnTo>
                  <a:close/>
                </a:path>
              </a:pathLst>
            </a:custGeom>
            <a:ln w="0" cap="flat">
              <a:miter lim="127000"/>
            </a:ln>
          </p:spPr>
          <p:style>
            <a:lnRef idx="0">
              <a:srgbClr val="000000">
                <a:alpha val="0"/>
              </a:srgbClr>
            </a:lnRef>
            <a:fillRef idx="1">
              <a:srgbClr val="FBD03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25" name="Shape 53"/>
            <p:cNvSpPr/>
            <p:nvPr/>
          </p:nvSpPr>
          <p:spPr>
            <a:xfrm>
              <a:off x="535647" y="1532987"/>
              <a:ext cx="331013" cy="589826"/>
            </a:xfrm>
            <a:custGeom>
              <a:avLst/>
              <a:gdLst/>
              <a:ahLst/>
              <a:cxnLst/>
              <a:rect l="0" t="0" r="0" b="0"/>
              <a:pathLst>
                <a:path w="331013" h="589826">
                  <a:moveTo>
                    <a:pt x="261887" y="1765"/>
                  </a:moveTo>
                  <a:cubicBezTo>
                    <a:pt x="331013" y="3530"/>
                    <a:pt x="291249" y="111849"/>
                    <a:pt x="271768" y="135394"/>
                  </a:cubicBezTo>
                  <a:cubicBezTo>
                    <a:pt x="252057" y="159207"/>
                    <a:pt x="295745" y="191770"/>
                    <a:pt x="295745" y="191770"/>
                  </a:cubicBezTo>
                  <a:cubicBezTo>
                    <a:pt x="275324" y="295618"/>
                    <a:pt x="256324" y="423634"/>
                    <a:pt x="251130" y="557682"/>
                  </a:cubicBezTo>
                  <a:cubicBezTo>
                    <a:pt x="250812" y="565950"/>
                    <a:pt x="250063" y="574700"/>
                    <a:pt x="241579" y="582320"/>
                  </a:cubicBezTo>
                  <a:cubicBezTo>
                    <a:pt x="241579" y="582320"/>
                    <a:pt x="228943" y="589826"/>
                    <a:pt x="213500" y="581596"/>
                  </a:cubicBezTo>
                  <a:cubicBezTo>
                    <a:pt x="179667" y="563588"/>
                    <a:pt x="164668" y="473468"/>
                    <a:pt x="138887" y="472808"/>
                  </a:cubicBezTo>
                  <a:cubicBezTo>
                    <a:pt x="113106" y="472148"/>
                    <a:pt x="67120" y="563601"/>
                    <a:pt x="39738" y="581939"/>
                  </a:cubicBezTo>
                  <a:cubicBezTo>
                    <a:pt x="32353" y="586886"/>
                    <a:pt x="25524" y="589798"/>
                    <a:pt x="20087" y="589219"/>
                  </a:cubicBezTo>
                  <a:cubicBezTo>
                    <a:pt x="3777" y="587482"/>
                    <a:pt x="0" y="554323"/>
                    <a:pt x="31356" y="450405"/>
                  </a:cubicBezTo>
                  <a:cubicBezTo>
                    <a:pt x="111900" y="183426"/>
                    <a:pt x="189154" y="212915"/>
                    <a:pt x="170168" y="162776"/>
                  </a:cubicBezTo>
                  <a:cubicBezTo>
                    <a:pt x="130467" y="57976"/>
                    <a:pt x="192761" y="0"/>
                    <a:pt x="261887" y="1765"/>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26" name="Shape 54"/>
            <p:cNvSpPr/>
            <p:nvPr/>
          </p:nvSpPr>
          <p:spPr>
            <a:xfrm>
              <a:off x="1510922" y="1532987"/>
              <a:ext cx="331012" cy="589826"/>
            </a:xfrm>
            <a:custGeom>
              <a:avLst/>
              <a:gdLst/>
              <a:ahLst/>
              <a:cxnLst/>
              <a:rect l="0" t="0" r="0" b="0"/>
              <a:pathLst>
                <a:path w="331012" h="589826">
                  <a:moveTo>
                    <a:pt x="69126" y="1765"/>
                  </a:moveTo>
                  <a:cubicBezTo>
                    <a:pt x="138252" y="0"/>
                    <a:pt x="200546" y="57976"/>
                    <a:pt x="160845" y="162776"/>
                  </a:cubicBezTo>
                  <a:cubicBezTo>
                    <a:pt x="141859" y="212915"/>
                    <a:pt x="219113" y="183426"/>
                    <a:pt x="299656" y="450405"/>
                  </a:cubicBezTo>
                  <a:cubicBezTo>
                    <a:pt x="331012" y="554323"/>
                    <a:pt x="327236" y="587482"/>
                    <a:pt x="310926" y="589219"/>
                  </a:cubicBezTo>
                  <a:cubicBezTo>
                    <a:pt x="305489" y="589798"/>
                    <a:pt x="298659" y="586886"/>
                    <a:pt x="291274" y="581939"/>
                  </a:cubicBezTo>
                  <a:cubicBezTo>
                    <a:pt x="263893" y="563601"/>
                    <a:pt x="217907" y="472148"/>
                    <a:pt x="192125" y="472808"/>
                  </a:cubicBezTo>
                  <a:cubicBezTo>
                    <a:pt x="166345" y="473468"/>
                    <a:pt x="151346" y="563588"/>
                    <a:pt x="117513" y="581596"/>
                  </a:cubicBezTo>
                  <a:cubicBezTo>
                    <a:pt x="102070" y="589826"/>
                    <a:pt x="89433" y="582320"/>
                    <a:pt x="89433" y="582320"/>
                  </a:cubicBezTo>
                  <a:cubicBezTo>
                    <a:pt x="80949" y="574700"/>
                    <a:pt x="80201" y="565950"/>
                    <a:pt x="79883" y="557682"/>
                  </a:cubicBezTo>
                  <a:cubicBezTo>
                    <a:pt x="74688" y="423634"/>
                    <a:pt x="55690" y="295618"/>
                    <a:pt x="35268" y="191770"/>
                  </a:cubicBezTo>
                  <a:cubicBezTo>
                    <a:pt x="35268" y="191770"/>
                    <a:pt x="78956" y="159207"/>
                    <a:pt x="59245" y="135394"/>
                  </a:cubicBezTo>
                  <a:cubicBezTo>
                    <a:pt x="39763" y="111849"/>
                    <a:pt x="0" y="3530"/>
                    <a:pt x="69126" y="1765"/>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27" name="Shape 55"/>
            <p:cNvSpPr/>
            <p:nvPr/>
          </p:nvSpPr>
          <p:spPr>
            <a:xfrm>
              <a:off x="454062" y="1620517"/>
              <a:ext cx="1469453" cy="239484"/>
            </a:xfrm>
            <a:custGeom>
              <a:avLst/>
              <a:gdLst/>
              <a:ahLst/>
              <a:cxnLst/>
              <a:rect l="0" t="0" r="0" b="0"/>
              <a:pathLst>
                <a:path w="1469453" h="239484">
                  <a:moveTo>
                    <a:pt x="734479" y="0"/>
                  </a:moveTo>
                  <a:cubicBezTo>
                    <a:pt x="1178332" y="0"/>
                    <a:pt x="1469453" y="208331"/>
                    <a:pt x="1469453" y="208331"/>
                  </a:cubicBezTo>
                  <a:lnTo>
                    <a:pt x="1469453" y="239484"/>
                  </a:lnTo>
                  <a:cubicBezTo>
                    <a:pt x="1275106" y="154318"/>
                    <a:pt x="1004913" y="104622"/>
                    <a:pt x="734733" y="104622"/>
                  </a:cubicBezTo>
                  <a:cubicBezTo>
                    <a:pt x="464541" y="104622"/>
                    <a:pt x="194348" y="154318"/>
                    <a:pt x="0" y="239484"/>
                  </a:cubicBezTo>
                  <a:lnTo>
                    <a:pt x="0" y="208331"/>
                  </a:lnTo>
                  <a:cubicBezTo>
                    <a:pt x="0" y="208331"/>
                    <a:pt x="290614" y="0"/>
                    <a:pt x="734479"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28" name="Shape 56"/>
            <p:cNvSpPr/>
            <p:nvPr/>
          </p:nvSpPr>
          <p:spPr>
            <a:xfrm>
              <a:off x="1043356" y="1456036"/>
              <a:ext cx="290754" cy="778586"/>
            </a:xfrm>
            <a:custGeom>
              <a:avLst/>
              <a:gdLst/>
              <a:ahLst/>
              <a:cxnLst/>
              <a:rect l="0" t="0" r="0" b="0"/>
              <a:pathLst>
                <a:path w="290754" h="778586">
                  <a:moveTo>
                    <a:pt x="145440" y="0"/>
                  </a:moveTo>
                  <a:cubicBezTo>
                    <a:pt x="229476" y="0"/>
                    <a:pt x="231330" y="75146"/>
                    <a:pt x="231330" y="80366"/>
                  </a:cubicBezTo>
                  <a:cubicBezTo>
                    <a:pt x="231330" y="140234"/>
                    <a:pt x="200952" y="145923"/>
                    <a:pt x="200952" y="165583"/>
                  </a:cubicBezTo>
                  <a:cubicBezTo>
                    <a:pt x="200952" y="165583"/>
                    <a:pt x="228117" y="186741"/>
                    <a:pt x="243218" y="222936"/>
                  </a:cubicBezTo>
                  <a:cubicBezTo>
                    <a:pt x="246647" y="231153"/>
                    <a:pt x="249542" y="238519"/>
                    <a:pt x="252057" y="245478"/>
                  </a:cubicBezTo>
                  <a:cubicBezTo>
                    <a:pt x="269049" y="342646"/>
                    <a:pt x="283616" y="589458"/>
                    <a:pt x="289789" y="716915"/>
                  </a:cubicBezTo>
                  <a:cubicBezTo>
                    <a:pt x="290754" y="736702"/>
                    <a:pt x="289319" y="751358"/>
                    <a:pt x="286969" y="762102"/>
                  </a:cubicBezTo>
                  <a:cubicBezTo>
                    <a:pt x="284200" y="774776"/>
                    <a:pt x="268097" y="778586"/>
                    <a:pt x="259829" y="768591"/>
                  </a:cubicBezTo>
                  <a:cubicBezTo>
                    <a:pt x="228498" y="730733"/>
                    <a:pt x="166281" y="643446"/>
                    <a:pt x="145440" y="643446"/>
                  </a:cubicBezTo>
                  <a:cubicBezTo>
                    <a:pt x="124549" y="643446"/>
                    <a:pt x="62039" y="731101"/>
                    <a:pt x="30747" y="768833"/>
                  </a:cubicBezTo>
                  <a:cubicBezTo>
                    <a:pt x="26644" y="773780"/>
                    <a:pt x="20619" y="775307"/>
                    <a:pt x="15270" y="774029"/>
                  </a:cubicBezTo>
                  <a:cubicBezTo>
                    <a:pt x="9921" y="772751"/>
                    <a:pt x="5251" y="768668"/>
                    <a:pt x="3861" y="762394"/>
                  </a:cubicBezTo>
                  <a:cubicBezTo>
                    <a:pt x="1473" y="751624"/>
                    <a:pt x="0" y="736892"/>
                    <a:pt x="965" y="716915"/>
                  </a:cubicBezTo>
                  <a:cubicBezTo>
                    <a:pt x="7137" y="589458"/>
                    <a:pt x="21717" y="342646"/>
                    <a:pt x="38697" y="245478"/>
                  </a:cubicBezTo>
                  <a:cubicBezTo>
                    <a:pt x="41224" y="238519"/>
                    <a:pt x="44107" y="231153"/>
                    <a:pt x="47536" y="222936"/>
                  </a:cubicBezTo>
                  <a:cubicBezTo>
                    <a:pt x="62649" y="186741"/>
                    <a:pt x="89801" y="165583"/>
                    <a:pt x="89801" y="165583"/>
                  </a:cubicBezTo>
                  <a:cubicBezTo>
                    <a:pt x="89801" y="145923"/>
                    <a:pt x="59423" y="140234"/>
                    <a:pt x="59423" y="80366"/>
                  </a:cubicBezTo>
                  <a:cubicBezTo>
                    <a:pt x="59423" y="75146"/>
                    <a:pt x="61392" y="0"/>
                    <a:pt x="145440" y="0"/>
                  </a:cubicBezTo>
                  <a:close/>
                </a:path>
              </a:pathLst>
            </a:custGeom>
            <a:ln w="0" cap="flat">
              <a:miter lim="127000"/>
            </a:ln>
          </p:spPr>
          <p:style>
            <a:lnRef idx="0">
              <a:srgbClr val="000000">
                <a:alpha val="0"/>
              </a:srgbClr>
            </a:lnRef>
            <a:fillRef idx="1">
              <a:srgbClr val="FFFEFD"/>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29" name="Shape 57"/>
            <p:cNvSpPr/>
            <p:nvPr/>
          </p:nvSpPr>
          <p:spPr>
            <a:xfrm>
              <a:off x="388525" y="2154976"/>
              <a:ext cx="726148" cy="300381"/>
            </a:xfrm>
            <a:custGeom>
              <a:avLst/>
              <a:gdLst/>
              <a:ahLst/>
              <a:cxnLst/>
              <a:rect l="0" t="0" r="0" b="0"/>
              <a:pathLst>
                <a:path w="726148" h="300381">
                  <a:moveTo>
                    <a:pt x="17628" y="1105"/>
                  </a:moveTo>
                  <a:cubicBezTo>
                    <a:pt x="435559" y="41275"/>
                    <a:pt x="666115" y="241059"/>
                    <a:pt x="726148" y="300381"/>
                  </a:cubicBezTo>
                  <a:cubicBezTo>
                    <a:pt x="497637" y="145910"/>
                    <a:pt x="54178" y="39256"/>
                    <a:pt x="0" y="26607"/>
                  </a:cubicBezTo>
                  <a:cubicBezTo>
                    <a:pt x="1625" y="10859"/>
                    <a:pt x="6045" y="0"/>
                    <a:pt x="17628" y="1105"/>
                  </a:cubicBezTo>
                  <a:close/>
                </a:path>
              </a:pathLst>
            </a:custGeom>
            <a:ln w="0" cap="flat">
              <a:miter lim="127000"/>
            </a:ln>
          </p:spPr>
          <p:style>
            <a:lnRef idx="0">
              <a:srgbClr val="000000">
                <a:alpha val="0"/>
              </a:srgbClr>
            </a:lnRef>
            <a:fillRef idx="1">
              <a:srgbClr val="004996"/>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30" name="Shape 58"/>
            <p:cNvSpPr/>
            <p:nvPr/>
          </p:nvSpPr>
          <p:spPr>
            <a:xfrm>
              <a:off x="1263069" y="2154976"/>
              <a:ext cx="726148" cy="300381"/>
            </a:xfrm>
            <a:custGeom>
              <a:avLst/>
              <a:gdLst/>
              <a:ahLst/>
              <a:cxnLst/>
              <a:rect l="0" t="0" r="0" b="0"/>
              <a:pathLst>
                <a:path w="726148" h="300381">
                  <a:moveTo>
                    <a:pt x="708520" y="1105"/>
                  </a:moveTo>
                  <a:cubicBezTo>
                    <a:pt x="720103" y="0"/>
                    <a:pt x="724522" y="10859"/>
                    <a:pt x="726148" y="26607"/>
                  </a:cubicBezTo>
                  <a:cubicBezTo>
                    <a:pt x="671970" y="39256"/>
                    <a:pt x="228524" y="145910"/>
                    <a:pt x="0" y="300381"/>
                  </a:cubicBezTo>
                  <a:cubicBezTo>
                    <a:pt x="60033" y="241059"/>
                    <a:pt x="290588" y="41275"/>
                    <a:pt x="708520" y="1105"/>
                  </a:cubicBezTo>
                  <a:close/>
                </a:path>
              </a:pathLst>
            </a:custGeom>
            <a:ln w="0" cap="flat">
              <a:miter lim="127000"/>
            </a:ln>
          </p:spPr>
          <p:style>
            <a:lnRef idx="0">
              <a:srgbClr val="000000">
                <a:alpha val="0"/>
              </a:srgbClr>
            </a:lnRef>
            <a:fillRef idx="1">
              <a:srgbClr val="004996"/>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sp>
          <p:nvSpPr>
            <p:cNvPr id="31" name="Shape 391"/>
            <p:cNvSpPr/>
            <p:nvPr/>
          </p:nvSpPr>
          <p:spPr>
            <a:xfrm>
              <a:off x="1114673" y="2527398"/>
              <a:ext cx="148399" cy="88557"/>
            </a:xfrm>
            <a:custGeom>
              <a:avLst/>
              <a:gdLst/>
              <a:ahLst/>
              <a:cxnLst/>
              <a:rect l="0" t="0" r="0" b="0"/>
              <a:pathLst>
                <a:path w="148399" h="88557">
                  <a:moveTo>
                    <a:pt x="0" y="0"/>
                  </a:moveTo>
                  <a:lnTo>
                    <a:pt x="148399" y="0"/>
                  </a:lnTo>
                  <a:lnTo>
                    <a:pt x="148399" y="88557"/>
                  </a:lnTo>
                  <a:lnTo>
                    <a:pt x="0" y="88557"/>
                  </a:lnTo>
                  <a:lnTo>
                    <a:pt x="0" y="0"/>
                  </a:lnTo>
                </a:path>
              </a:pathLst>
            </a:custGeom>
            <a:ln w="0" cap="flat">
              <a:miter lim="127000"/>
            </a:ln>
          </p:spPr>
          <p:style>
            <a:lnRef idx="0">
              <a:srgbClr val="000000">
                <a:alpha val="0"/>
              </a:srgbClr>
            </a:lnRef>
            <a:fillRef idx="1">
              <a:srgbClr val="004996"/>
            </a:fillRef>
            <a:effectRef idx="0">
              <a:scrgbClr r="0" g="0" b="0"/>
            </a:effectRef>
            <a:fontRef idx="none"/>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a:ea typeface="+mn-ea"/>
                <a:cs typeface="+mn-cs"/>
              </a:endParaRPr>
            </a:p>
          </p:txBody>
        </p:sp>
      </p:grpSp>
    </p:spTree>
    <p:extLst>
      <p:ext uri="{BB962C8B-B14F-4D97-AF65-F5344CB8AC3E}">
        <p14:creationId xmlns:p14="http://schemas.microsoft.com/office/powerpoint/2010/main" val="1598588187"/>
      </p:ext>
    </p:extLst>
  </p:cSld>
  <p:clrMapOvr>
    <a:masterClrMapping/>
  </p:clrMapOvr>
  <p:transition spd="med">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2945" y="800101"/>
            <a:ext cx="9676125" cy="1143000"/>
          </a:xfrm>
          <a:noFill/>
          <a:ln>
            <a:noFill/>
          </a:ln>
        </p:spPr>
        <p:style>
          <a:lnRef idx="2">
            <a:schemeClr val="accent5">
              <a:shade val="50000"/>
            </a:schemeClr>
          </a:lnRef>
          <a:fillRef idx="1">
            <a:schemeClr val="accent5"/>
          </a:fillRef>
          <a:effectRef idx="0">
            <a:schemeClr val="accent5"/>
          </a:effectRef>
          <a:fontRef idx="minor">
            <a:schemeClr val="lt1"/>
          </a:fontRef>
        </p:style>
        <p:txBody>
          <a:bodyPr>
            <a:normAutofit fontScale="90000"/>
          </a:bodyPr>
          <a:lstStyle/>
          <a:p>
            <a:r>
              <a:rPr lang="en-US" dirty="0">
                <a:ln w="18415" cmpd="sng">
                  <a:noFill/>
                  <a:prstDash val="solid"/>
                </a:ln>
                <a:solidFill>
                  <a:schemeClr val="tx1"/>
                </a:solidFill>
                <a:latin typeface="+mj-lt"/>
              </a:rPr>
              <a:t>Adventurer Club and </a:t>
            </a:r>
            <a:br>
              <a:rPr lang="en-US" dirty="0">
                <a:ln w="18415" cmpd="sng">
                  <a:noFill/>
                  <a:prstDash val="solid"/>
                </a:ln>
                <a:solidFill>
                  <a:schemeClr val="tx1"/>
                </a:solidFill>
                <a:latin typeface="+mj-lt"/>
              </a:rPr>
            </a:br>
            <a:r>
              <a:rPr lang="en-US" dirty="0">
                <a:ln w="18415" cmpd="sng">
                  <a:noFill/>
                  <a:prstDash val="solid"/>
                </a:ln>
                <a:solidFill>
                  <a:schemeClr val="tx1"/>
                </a:solidFill>
                <a:latin typeface="+mj-lt"/>
              </a:rPr>
              <a:t>Relationship to the Church</a:t>
            </a:r>
          </a:p>
        </p:txBody>
      </p:sp>
      <p:sp>
        <p:nvSpPr>
          <p:cNvPr id="3" name="Content Placeholder 2"/>
          <p:cNvSpPr>
            <a:spLocks noGrp="1"/>
          </p:cNvSpPr>
          <p:nvPr>
            <p:ph idx="1"/>
          </p:nvPr>
        </p:nvSpPr>
        <p:spPr>
          <a:xfrm>
            <a:off x="1052945" y="1981200"/>
            <a:ext cx="9676125" cy="4227577"/>
          </a:xfrm>
          <a:noFill/>
          <a:ln>
            <a:noFill/>
          </a:ln>
        </p:spPr>
        <p:style>
          <a:lnRef idx="2">
            <a:schemeClr val="accent5">
              <a:shade val="50000"/>
            </a:schemeClr>
          </a:lnRef>
          <a:fillRef idx="1">
            <a:schemeClr val="accent5"/>
          </a:fillRef>
          <a:effectRef idx="0">
            <a:schemeClr val="accent5"/>
          </a:effectRef>
          <a:fontRef idx="minor">
            <a:schemeClr val="lt1"/>
          </a:fontRef>
        </p:style>
        <p:txBody>
          <a:bodyPr>
            <a:normAutofit/>
            <a:scene3d>
              <a:camera prst="orthographicFront"/>
              <a:lightRig rig="threePt" dir="t"/>
            </a:scene3d>
          </a:bodyPr>
          <a:lstStyle/>
          <a:p>
            <a:r>
              <a:rPr lang="en-US" sz="2800" dirty="0">
                <a:solidFill>
                  <a:schemeClr val="tx1"/>
                </a:solidFill>
                <a:ea typeface="Dotum" panose="020B0600000101010101" pitchFamily="34" charset="-127"/>
              </a:rPr>
              <a:t>Strengthen parent-child relationships by providing fun weekly activities.</a:t>
            </a:r>
          </a:p>
          <a:p>
            <a:r>
              <a:rPr lang="en-US" sz="2800" dirty="0">
                <a:solidFill>
                  <a:schemeClr val="tx1"/>
                </a:solidFill>
                <a:ea typeface="Dotum" panose="020B0600000101010101" pitchFamily="34" charset="-127"/>
              </a:rPr>
              <a:t>Support of parents and family members to church activities.</a:t>
            </a:r>
          </a:p>
          <a:p>
            <a:r>
              <a:rPr lang="en-US" sz="2800" dirty="0">
                <a:solidFill>
                  <a:schemeClr val="tx1"/>
                </a:solidFill>
                <a:ea typeface="Dotum" panose="020B0600000101010101" pitchFamily="34" charset="-127"/>
              </a:rPr>
              <a:t>Help to outreach members from the community.</a:t>
            </a:r>
          </a:p>
          <a:p>
            <a:r>
              <a:rPr lang="en-US" sz="2800" dirty="0">
                <a:solidFill>
                  <a:schemeClr val="tx1"/>
                </a:solidFill>
                <a:ea typeface="Dotum" panose="020B0600000101010101" pitchFamily="34" charset="-127"/>
              </a:rPr>
              <a:t>Build relationship between children and church members.</a:t>
            </a:r>
          </a:p>
          <a:p>
            <a:endParaRPr lang="en-US" sz="2800" b="1" dirty="0">
              <a:solidFill>
                <a:schemeClr val="tx1"/>
              </a:solidFill>
            </a:endParaRPr>
          </a:p>
          <a:p>
            <a:endParaRPr lang="en-US" b="1" dirty="0">
              <a:solidFill>
                <a:schemeClr val="tx1"/>
              </a:solidFill>
            </a:endParaRPr>
          </a:p>
          <a:p>
            <a:endParaRPr lang="en-US" b="1" dirty="0">
              <a:solidFill>
                <a:schemeClr val="tx1"/>
              </a:solidFill>
            </a:endParaRPr>
          </a:p>
        </p:txBody>
      </p:sp>
      <p:sp>
        <p:nvSpPr>
          <p:cNvPr id="4" name="Footer Placeholder 3"/>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1" i="0" u="none" strike="noStrike" kern="1200" cap="none" spc="0" normalizeH="0" baseline="0" noProof="0" dirty="0">
                <a:ln>
                  <a:noFill/>
                </a:ln>
                <a:solidFill>
                  <a:srgbClr val="212745">
                    <a:lumMod val="90000"/>
                    <a:lumOff val="10000"/>
                  </a:srgbClr>
                </a:solidFill>
                <a:effectLst/>
                <a:uLnTx/>
                <a:uFillTx/>
                <a:latin typeface="Times New Roman"/>
                <a:ea typeface="+mn-ea"/>
                <a:cs typeface="+mn-cs"/>
              </a:rPr>
              <a:t>Minnesota Conference Adventurer Ministry</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9038388" y="762001"/>
            <a:ext cx="1172412" cy="145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06239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5422" y="379828"/>
            <a:ext cx="11127544" cy="1601372"/>
          </a:xfrm>
        </p:spPr>
        <p:txBody>
          <a:bodyPr>
            <a:normAutofit/>
          </a:bodyPr>
          <a:lstStyle/>
          <a:p>
            <a:pPr algn="ctr"/>
            <a:r>
              <a:rPr lang="en-US" sz="5400" b="1" dirty="0">
                <a:solidFill>
                  <a:schemeClr val="tx1"/>
                </a:solidFill>
                <a:latin typeface="Arial Black" panose="020B0A04020102020204" pitchFamily="34" charset="0"/>
              </a:rPr>
              <a:t>Objectives</a:t>
            </a:r>
            <a:br>
              <a:rPr lang="en-US" sz="5400" i="1" dirty="0">
                <a:solidFill>
                  <a:schemeClr val="tx1"/>
                </a:solidFill>
                <a:latin typeface="Lucida Console" panose="020B0609040504020204" pitchFamily="49" charset="0"/>
              </a:rPr>
            </a:br>
            <a:r>
              <a:rPr lang="en-US" sz="2000" dirty="0">
                <a:solidFill>
                  <a:schemeClr val="tx1"/>
                </a:solidFill>
                <a:latin typeface="+mn-lt"/>
              </a:rPr>
              <a:t>The Adventures Club provides fun and creative ways for children to discover God.</a:t>
            </a:r>
          </a:p>
        </p:txBody>
      </p:sp>
      <p:sp>
        <p:nvSpPr>
          <p:cNvPr id="3" name="Text Placeholder 2"/>
          <p:cNvSpPr>
            <a:spLocks noGrp="1"/>
          </p:cNvSpPr>
          <p:nvPr>
            <p:ph type="body" idx="1"/>
          </p:nvPr>
        </p:nvSpPr>
        <p:spPr/>
        <p:txBody>
          <a:bodyPr/>
          <a:lstStyle/>
          <a:p>
            <a:r>
              <a:rPr lang="en-US" dirty="0"/>
              <a:t>        </a:t>
            </a:r>
            <a:r>
              <a:rPr lang="en-US" b="1" dirty="0">
                <a:solidFill>
                  <a:schemeClr val="tx1"/>
                </a:solidFill>
              </a:rPr>
              <a:t>Children</a:t>
            </a:r>
          </a:p>
        </p:txBody>
      </p:sp>
      <p:sp>
        <p:nvSpPr>
          <p:cNvPr id="4" name="Text Placeholder 3"/>
          <p:cNvSpPr>
            <a:spLocks noGrp="1"/>
          </p:cNvSpPr>
          <p:nvPr>
            <p:ph type="body" sz="half" idx="15"/>
          </p:nvPr>
        </p:nvSpPr>
        <p:spPr/>
        <p:txBody>
          <a:bodyPr/>
          <a:lstStyle/>
          <a:p>
            <a:pPr marL="285750" indent="-285750">
              <a:buFont typeface="Wingdings" panose="05000000000000000000" pitchFamily="2" charset="2"/>
              <a:buChar char="§"/>
            </a:pPr>
            <a:r>
              <a:rPr lang="en-US" sz="1600" dirty="0"/>
              <a:t>Children will, at their own level, commit their hearts and lives to Jesus Christ.</a:t>
            </a:r>
          </a:p>
          <a:p>
            <a:pPr marL="285750" indent="-285750">
              <a:buFont typeface="Wingdings" panose="05000000000000000000" pitchFamily="2" charset="2"/>
              <a:buChar char="§"/>
            </a:pPr>
            <a:r>
              <a:rPr lang="en-US" sz="1600" dirty="0"/>
              <a:t>Children will gain a positive attitude toward the benefits, joys, and responsibilities of living a Christian life.</a:t>
            </a:r>
          </a:p>
          <a:p>
            <a:pPr marL="285750" indent="-285750">
              <a:buFont typeface="Wingdings" panose="05000000000000000000" pitchFamily="2" charset="2"/>
              <a:buChar char="§"/>
            </a:pPr>
            <a:r>
              <a:rPr lang="en-US" sz="1600" dirty="0"/>
              <a:t>Children will acquire the habits, skills, and knowledge need to live for Jesus to</a:t>
            </a:r>
            <a:r>
              <a:rPr lang="en-US" dirty="0"/>
              <a:t>day.</a:t>
            </a:r>
          </a:p>
          <a:p>
            <a:endParaRPr lang="en-US" dirty="0"/>
          </a:p>
        </p:txBody>
      </p:sp>
      <p:sp>
        <p:nvSpPr>
          <p:cNvPr id="5" name="Text Placeholder 4"/>
          <p:cNvSpPr>
            <a:spLocks noGrp="1"/>
          </p:cNvSpPr>
          <p:nvPr>
            <p:ph type="body" sz="quarter" idx="3"/>
          </p:nvPr>
        </p:nvSpPr>
        <p:spPr/>
        <p:txBody>
          <a:bodyPr/>
          <a:lstStyle/>
          <a:p>
            <a:pPr algn="ctr"/>
            <a:r>
              <a:rPr lang="en-US" b="1" dirty="0">
                <a:solidFill>
                  <a:schemeClr val="tx1"/>
                </a:solidFill>
              </a:rPr>
              <a:t>Parents</a:t>
            </a:r>
          </a:p>
        </p:txBody>
      </p:sp>
      <p:sp>
        <p:nvSpPr>
          <p:cNvPr id="6" name="Text Placeholder 5"/>
          <p:cNvSpPr>
            <a:spLocks noGrp="1"/>
          </p:cNvSpPr>
          <p:nvPr>
            <p:ph type="body" sz="half" idx="16"/>
          </p:nvPr>
        </p:nvSpPr>
        <p:spPr/>
        <p:txBody>
          <a:bodyPr>
            <a:normAutofit/>
          </a:bodyPr>
          <a:lstStyle/>
          <a:p>
            <a:pPr marL="285750" indent="-285750">
              <a:buFont typeface="Wingdings" panose="05000000000000000000" pitchFamily="2" charset="2"/>
              <a:buChar char="§"/>
            </a:pPr>
            <a:r>
              <a:rPr lang="en-US" sz="1800" dirty="0"/>
              <a:t>Parents and other caregivers will become more confident and effective in their role as co laborers with Christ for their children</a:t>
            </a:r>
          </a:p>
        </p:txBody>
      </p:sp>
      <p:sp>
        <p:nvSpPr>
          <p:cNvPr id="7" name="Text Placeholder 6"/>
          <p:cNvSpPr>
            <a:spLocks noGrp="1"/>
          </p:cNvSpPr>
          <p:nvPr>
            <p:ph type="body" sz="quarter" idx="13"/>
          </p:nvPr>
        </p:nvSpPr>
        <p:spPr/>
        <p:txBody>
          <a:bodyPr/>
          <a:lstStyle/>
          <a:p>
            <a:r>
              <a:rPr lang="en-US" dirty="0"/>
              <a:t>         </a:t>
            </a:r>
            <a:r>
              <a:rPr lang="en-US" b="1" dirty="0">
                <a:solidFill>
                  <a:schemeClr val="tx1"/>
                </a:solidFill>
              </a:rPr>
              <a:t>Church</a:t>
            </a:r>
          </a:p>
        </p:txBody>
      </p:sp>
      <p:sp>
        <p:nvSpPr>
          <p:cNvPr id="8" name="Text Placeholder 7"/>
          <p:cNvSpPr>
            <a:spLocks noGrp="1"/>
          </p:cNvSpPr>
          <p:nvPr>
            <p:ph type="body" sz="half" idx="17"/>
          </p:nvPr>
        </p:nvSpPr>
        <p:spPr/>
        <p:txBody>
          <a:bodyPr>
            <a:normAutofit/>
          </a:bodyPr>
          <a:lstStyle/>
          <a:p>
            <a:r>
              <a:rPr lang="en-US" sz="1800" dirty="0"/>
              <a:t>Church will accept its responsibility in assisting to care for its youth by providing and implementing a planned curriculum of religious education for this age level.</a:t>
            </a:r>
          </a:p>
        </p:txBody>
      </p:sp>
      <p:sp>
        <p:nvSpPr>
          <p:cNvPr id="9" name="Footer Placeholder 8"/>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1" i="0" u="none" strike="noStrike" kern="1200" cap="none" spc="0" normalizeH="0" baseline="0" noProof="0" dirty="0">
                <a:ln>
                  <a:noFill/>
                </a:ln>
                <a:solidFill>
                  <a:srgbClr val="212745">
                    <a:lumMod val="90000"/>
                    <a:lumOff val="10000"/>
                  </a:srgbClr>
                </a:solidFill>
                <a:effectLst/>
                <a:uLnTx/>
                <a:uFillTx/>
                <a:latin typeface="Times New Roman"/>
                <a:ea typeface="+mn-ea"/>
                <a:cs typeface="+mn-cs"/>
              </a:rPr>
              <a:t>Minnesota Conference Adventurer Ministry</a:t>
            </a:r>
          </a:p>
        </p:txBody>
      </p:sp>
    </p:spTree>
    <p:extLst>
      <p:ext uri="{BB962C8B-B14F-4D97-AF65-F5344CB8AC3E}">
        <p14:creationId xmlns:p14="http://schemas.microsoft.com/office/powerpoint/2010/main" val="82157942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1484</Words>
  <Application>Microsoft Macintosh PowerPoint</Application>
  <PresentationFormat>Widescreen</PresentationFormat>
  <Paragraphs>197</Paragraphs>
  <Slides>23</Slides>
  <Notes>1</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23</vt:i4>
      </vt:variant>
    </vt:vector>
  </HeadingPairs>
  <TitlesOfParts>
    <vt:vector size="36" baseType="lpstr">
      <vt:lpstr>Brush Script MT</vt:lpstr>
      <vt:lpstr>Arial</vt:lpstr>
      <vt:lpstr>Arial Black</vt:lpstr>
      <vt:lpstr>Calibri</vt:lpstr>
      <vt:lpstr>Calibri Light</vt:lpstr>
      <vt:lpstr>Century Gothic</vt:lpstr>
      <vt:lpstr>Franklin Gothic Medium</vt:lpstr>
      <vt:lpstr>Impact</vt:lpstr>
      <vt:lpstr>Lucida Console</vt:lpstr>
      <vt:lpstr>Narkisim</vt:lpstr>
      <vt:lpstr>Times New Roman</vt:lpstr>
      <vt:lpstr>Wingdings</vt:lpstr>
      <vt:lpstr>Office Theme</vt:lpstr>
      <vt:lpstr>                                                                                                                                                      Adventurer Club Ministry:  Its Purpose, History, and Relationship to the Church Noel </vt:lpstr>
      <vt:lpstr>The Adventurer Club</vt:lpstr>
      <vt:lpstr>Philosophy</vt:lpstr>
      <vt:lpstr>The Adventurers Mission</vt:lpstr>
      <vt:lpstr>?????????</vt:lpstr>
      <vt:lpstr>PowerPoint Presentation</vt:lpstr>
      <vt:lpstr>Goal of the Adventurer club</vt:lpstr>
      <vt:lpstr>Adventurer Club and  Relationship to the Church</vt:lpstr>
      <vt:lpstr>Objectives The Adventures Club provides fun and creative ways for children to discover God.</vt:lpstr>
      <vt:lpstr>     </vt:lpstr>
      <vt:lpstr>PowerPoint Presentation</vt:lpstr>
      <vt:lpstr>PowerPoint Presentation</vt:lpstr>
      <vt:lpstr>History</vt:lpstr>
      <vt:lpstr>PowerPoint Presentation</vt:lpstr>
      <vt:lpstr>PowerPoint Presentation</vt:lpstr>
      <vt:lpstr>North American Adventurers History</vt:lpstr>
      <vt:lpstr>PowerPoint Presentation</vt:lpstr>
      <vt:lpstr>PowerPoint Presentation</vt:lpstr>
      <vt:lpstr>PowerPoint Presentation</vt:lpstr>
      <vt:lpstr>PowerPoint Presentation</vt:lpstr>
      <vt:lpstr>PowerPoint Presentation</vt:lpstr>
      <vt:lpstr>PowerPoint Presentation</vt:lpstr>
      <vt:lpstr>Adventurer Club New Emblem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Adventurer Club Ministry:  Its Purpose, History, and Relationship to the Church Noel </dc:title>
  <dc:creator>Kristin Sydow</dc:creator>
  <cp:lastModifiedBy>Kristin Sydow</cp:lastModifiedBy>
  <cp:revision>1</cp:revision>
  <dcterms:created xsi:type="dcterms:W3CDTF">2021-11-10T00:38:17Z</dcterms:created>
  <dcterms:modified xsi:type="dcterms:W3CDTF">2021-11-10T00:40:43Z</dcterms:modified>
</cp:coreProperties>
</file>