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2" r:id="rId2"/>
    <p:sldId id="256" r:id="rId3"/>
    <p:sldId id="258" r:id="rId4"/>
    <p:sldId id="260" r:id="rId5"/>
    <p:sldId id="259" r:id="rId6"/>
    <p:sldId id="261" r:id="rId7"/>
    <p:sldId id="262" r:id="rId8"/>
    <p:sldId id="263" r:id="rId9"/>
    <p:sldId id="264"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388"/>
    <a:srgbClr val="BB0015"/>
    <a:srgbClr val="B8853B"/>
    <a:srgbClr val="7C5A28"/>
    <a:srgbClr val="C68F41"/>
    <a:srgbClr val="DEB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12ED76-C24D-4606-8D2D-AFA523AF855D}" v="1" dt="2025-10-06T13:58:41.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37" autoAdjust="0"/>
    <p:restoredTop sz="74496" autoAdjust="0"/>
  </p:normalViewPr>
  <p:slideViewPr>
    <p:cSldViewPr snapToGrid="0">
      <p:cViewPr varScale="1">
        <p:scale>
          <a:sx n="58" d="100"/>
          <a:sy n="58" d="100"/>
        </p:scale>
        <p:origin x="1627" y="53"/>
      </p:cViewPr>
      <p:guideLst>
        <p:guide orient="horz" pos="2160"/>
        <p:guide pos="3840"/>
      </p:guideLst>
    </p:cSldViewPr>
  </p:slideViewPr>
  <p:notesTextViewPr>
    <p:cViewPr>
      <p:scale>
        <a:sx n="1" d="1"/>
        <a:sy n="1" d="1"/>
      </p:scale>
      <p:origin x="0" y="0"/>
    </p:cViewPr>
  </p:notesTextViewPr>
  <p:sorterViewPr>
    <p:cViewPr>
      <p:scale>
        <a:sx n="100" d="100"/>
        <a:sy n="100" d="100"/>
      </p:scale>
      <p:origin x="0" y="-22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3B296-4EBC-4BA6-BFFD-DAC3AE5D2EDC}"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33074-7191-4286-AF66-06A769233F73}" type="slidenum">
              <a:rPr lang="en-US" smtClean="0"/>
              <a:t>‹#›</a:t>
            </a:fld>
            <a:endParaRPr lang="en-US"/>
          </a:p>
        </p:txBody>
      </p:sp>
    </p:spTree>
    <p:extLst>
      <p:ext uri="{BB962C8B-B14F-4D97-AF65-F5344CB8AC3E}">
        <p14:creationId xmlns:p14="http://schemas.microsoft.com/office/powerpoint/2010/main" val="3263848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EE0C-1C87-F5AA-ABFE-9C885B97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7ADD1-09D8-49F3-C6F6-4080BC7B0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F63F2-FAA0-6EB3-725A-3E48116C0590}"/>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200" b="1" dirty="0">
                <a:effectLst/>
                <a:latin typeface="Aptos" panose="020B0004020202020204" pitchFamily="34" charset="0"/>
                <a:ea typeface="Aptos" panose="020B0004020202020204" pitchFamily="34" charset="0"/>
                <a:cs typeface="Times New Roman" panose="02020603050405020304" pitchFamily="18" charset="0"/>
              </a:rPr>
              <a:t>OPEN AND WELCOME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Father was pastor – not me</a:t>
            </a:r>
          </a:p>
          <a:p>
            <a:pPr marL="0" marR="0">
              <a:lnSpc>
                <a:spcPct val="115000"/>
              </a:lnSpc>
              <a:spcBef>
                <a:spcPts val="0"/>
              </a:spcBef>
              <a:spcAft>
                <a:spcPts val="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Known for developing people in organizations</a:t>
            </a:r>
          </a:p>
          <a:p>
            <a:pPr marL="0" marR="0">
              <a:lnSpc>
                <a:spcPct val="115000"/>
              </a:lnSpc>
              <a:spcBef>
                <a:spcPts val="0"/>
              </a:spcBef>
              <a:spcAft>
                <a:spcPts val="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Felt called to something more – Jesus open the door</a:t>
            </a:r>
          </a:p>
          <a:p>
            <a:pPr marL="0" marR="0">
              <a:lnSpc>
                <a:spcPct val="115000"/>
              </a:lnSpc>
              <a:spcBef>
                <a:spcPts val="0"/>
              </a:spcBef>
              <a:spcAft>
                <a:spcPts val="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63A16D0-0363-5546-3339-70D231878582}"/>
              </a:ext>
            </a:extLst>
          </p:cNvPr>
          <p:cNvSpPr>
            <a:spLocks noGrp="1"/>
          </p:cNvSpPr>
          <p:nvPr>
            <p:ph type="sldNum" sz="quarter" idx="5"/>
          </p:nvPr>
        </p:nvSpPr>
        <p:spPr/>
        <p:txBody>
          <a:bodyPr/>
          <a:lstStyle/>
          <a:p>
            <a:fld id="{29C33074-7191-4286-AF66-06A769233F73}" type="slidenum">
              <a:rPr lang="en-US" smtClean="0"/>
              <a:t>1</a:t>
            </a:fld>
            <a:endParaRPr lang="en-US"/>
          </a:p>
        </p:txBody>
      </p:sp>
    </p:spTree>
    <p:extLst>
      <p:ext uri="{BB962C8B-B14F-4D97-AF65-F5344CB8AC3E}">
        <p14:creationId xmlns:p14="http://schemas.microsoft.com/office/powerpoint/2010/main" val="389913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CA" sz="1800" dirty="0">
                <a:effectLst/>
                <a:latin typeface="Aptos" panose="020B0004020202020204" pitchFamily="34" charset="0"/>
                <a:ea typeface="Aptos" panose="020B0004020202020204" pitchFamily="34" charset="0"/>
                <a:cs typeface="Times New Roman" panose="02020603050405020304" pitchFamily="18" charset="0"/>
              </a:rPr>
              <a:t>The framework that a high-road leader must develop to value people is to </a:t>
            </a:r>
            <a:r>
              <a:rPr lang="en-CA" sz="18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embrace them</a:t>
            </a:r>
            <a:r>
              <a:rPr lang="en-CA" sz="1800" dirty="0">
                <a:effectLst/>
                <a:latin typeface="Aptos" panose="020B0004020202020204" pitchFamily="34" charset="0"/>
                <a:ea typeface="Aptos" panose="020B0004020202020204" pitchFamily="34" charset="0"/>
                <a:cs typeface="Times New Roman" panose="02020603050405020304" pitchFamily="18" charset="0"/>
              </a:rPr>
              <a:t>, </a:t>
            </a:r>
            <a:r>
              <a:rPr lang="en-CA" sz="1800" b="1" dirty="0">
                <a:effectLst/>
                <a:latin typeface="Aptos" panose="020B0004020202020204" pitchFamily="34" charset="0"/>
                <a:ea typeface="Aptos" panose="020B0004020202020204" pitchFamily="34" charset="0"/>
                <a:cs typeface="Times New Roman" panose="02020603050405020304" pitchFamily="18" charset="0"/>
              </a:rPr>
              <a:t>believe in their potential</a:t>
            </a:r>
            <a:r>
              <a:rPr lang="en-CA" sz="1800" dirty="0">
                <a:effectLst/>
                <a:latin typeface="Aptos" panose="020B0004020202020204" pitchFamily="34" charset="0"/>
                <a:ea typeface="Aptos" panose="020B0004020202020204" pitchFamily="34" charset="0"/>
                <a:cs typeface="Times New Roman" panose="02020603050405020304" pitchFamily="18" charset="0"/>
              </a:rPr>
              <a:t>, and </a:t>
            </a:r>
            <a:r>
              <a:rPr lang="en-CA" sz="1800" b="1" dirty="0">
                <a:effectLst/>
                <a:latin typeface="Aptos" panose="020B0004020202020204" pitchFamily="34" charset="0"/>
                <a:ea typeface="Aptos" panose="020B0004020202020204" pitchFamily="34" charset="0"/>
                <a:cs typeface="Times New Roman" panose="02020603050405020304" pitchFamily="18" charset="0"/>
              </a:rPr>
              <a:t>extend unconditional love</a:t>
            </a:r>
            <a:r>
              <a:rPr lang="en-CA" sz="1800" dirty="0">
                <a:effectLst/>
                <a:latin typeface="Aptos" panose="020B0004020202020204" pitchFamily="34" charset="0"/>
                <a:ea typeface="Aptos" panose="020B0004020202020204" pitchFamily="34" charset="0"/>
                <a:cs typeface="Times New Roman" panose="02020603050405020304" pitchFamily="18" charset="0"/>
              </a:rPr>
              <a:t>.</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0"/>
              </a:spcAft>
            </a:pPr>
            <a:r>
              <a:rPr lang="en-CA" sz="1800" b="1" dirty="0">
                <a:solidFill>
                  <a:schemeClr val="accent5">
                    <a:lumMod val="75000"/>
                  </a:schemeClr>
                </a:solidFill>
                <a:effectLst>
                  <a:outerShdw blurRad="38100" dist="38100" dir="2700000" algn="tl">
                    <a:srgbClr val="000000">
                      <a:alpha val="43137"/>
                    </a:srgbClr>
                  </a:outerShdw>
                </a:effectLst>
                <a:highlight>
                  <a:srgbClr val="FFFF00"/>
                </a:highlight>
                <a:latin typeface="Aptos" panose="020B0004020202020204" pitchFamily="34" charset="0"/>
                <a:ea typeface="Aptos" panose="020B0004020202020204" pitchFamily="34" charset="0"/>
                <a:cs typeface="Times New Roman" panose="02020603050405020304" pitchFamily="18" charset="0"/>
              </a:rPr>
              <a:t>PS</a:t>
            </a:r>
            <a:r>
              <a:rPr lang="en-CA" sz="1800" dirty="0">
                <a:effectLst/>
                <a:latin typeface="Aptos" panose="020B0004020202020204" pitchFamily="34" charset="0"/>
                <a:ea typeface="Aptos" panose="020B0004020202020204" pitchFamily="34" charset="0"/>
                <a:cs typeface="Times New Roman" panose="02020603050405020304" pitchFamily="18" charset="0"/>
              </a:rPr>
              <a:t> – Church visitor &amp; members’ reaction.</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800" dirty="0">
                <a:effectLst/>
                <a:latin typeface="Aptos" panose="020B0004020202020204" pitchFamily="34" charset="0"/>
                <a:ea typeface="Aptos" panose="020B0004020202020204" pitchFamily="34" charset="0"/>
                <a:cs typeface="Times New Roman" panose="02020603050405020304" pitchFamily="18" charset="0"/>
              </a:rPr>
              <a:t>Let’s look at this one by one.</a:t>
            </a:r>
          </a:p>
          <a:p>
            <a:pPr marL="0" marR="0">
              <a:lnSpc>
                <a:spcPct val="115000"/>
              </a:lnSpc>
              <a:spcBef>
                <a:spcPts val="0"/>
              </a:spcBef>
              <a:spcAft>
                <a:spcPts val="0"/>
              </a:spcAft>
            </a:pP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800" dirty="0">
                <a:effectLst/>
                <a:latin typeface="Aptos" panose="020B0004020202020204" pitchFamily="34" charset="0"/>
                <a:ea typeface="Aptos" panose="020B0004020202020204" pitchFamily="34" charset="0"/>
                <a:cs typeface="Times New Roman" panose="02020603050405020304" pitchFamily="18" charset="0"/>
              </a:rPr>
              <a:t>10</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C33074-7191-4286-AF66-06A769233F73}" type="slidenum">
              <a:rPr lang="en-US" smtClean="0"/>
              <a:t>10</a:t>
            </a:fld>
            <a:endParaRPr lang="en-US"/>
          </a:p>
        </p:txBody>
      </p:sp>
    </p:spTree>
    <p:extLst>
      <p:ext uri="{BB962C8B-B14F-4D97-AF65-F5344CB8AC3E}">
        <p14:creationId xmlns:p14="http://schemas.microsoft.com/office/powerpoint/2010/main" val="273151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Embracing people is the most important skill a high-road leader can develop if they want to value people. It is the start of being a high-road leader and at the very heart of who a high-road leader is and the impact they make. As a high-road leader, you need to accept that everyone has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value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deserves to be treated with dignity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no matter what the situation.</a:t>
            </a:r>
          </a:p>
          <a:p>
            <a:pPr marL="0" marR="0" lvl="0" indent="0">
              <a:lnSpc>
                <a:spcPct val="107000"/>
              </a:lnSpc>
              <a:spcBef>
                <a:spcPts val="0"/>
              </a:spcBef>
              <a:spcAft>
                <a:spcPts val="0"/>
              </a:spcAft>
              <a:buFont typeface="+mj-lt"/>
              <a:buNone/>
            </a:pPr>
            <a:r>
              <a:rPr lang="en-US" sz="14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God created us with His hands and breathed life into us.  He didn’t speak us into existence…we are “hand-made”.</a:t>
            </a:r>
          </a:p>
          <a:p>
            <a:pPr marL="0" marR="0" lvl="0" indent="0">
              <a:lnSpc>
                <a:spcPct val="107000"/>
              </a:lnSpc>
              <a:spcBef>
                <a:spcPts val="0"/>
              </a:spcBef>
              <a:spcAft>
                <a:spcPts val="0"/>
              </a:spcAft>
              <a:buFont typeface="+mj-l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CA" sz="1400" dirty="0">
                <a:effectLst/>
                <a:latin typeface="Aptos" panose="020B0004020202020204" pitchFamily="34" charset="0"/>
                <a:ea typeface="Aptos" panose="020B0004020202020204" pitchFamily="34" charset="0"/>
                <a:cs typeface="Times New Roman" panose="02020603050405020304" pitchFamily="18" charset="0"/>
              </a:rPr>
              <a:t>As Christian leaders, we absolutely need to embrace people and see the worth of every human being we interact with. We need to help others to see their worth, help them feel their worth, and believe in themselves. Jesus not only created them, but he also died for them.  He wants to spend eternity with them and with us!</a:t>
            </a:r>
          </a:p>
          <a:p>
            <a:pPr marL="0" marR="0" lvl="0" indent="0">
              <a:lnSpc>
                <a:spcPct val="107000"/>
              </a:lnSpc>
              <a:spcBef>
                <a:spcPts val="0"/>
              </a:spcBef>
              <a:spcAft>
                <a:spcPts val="0"/>
              </a:spcAft>
              <a:buFont typeface="+mj-lt"/>
              <a:buNone/>
            </a:pPr>
            <a:endParaRPr lang="en-CA" sz="1400" dirty="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CA" sz="1400" dirty="0">
                <a:effectLst/>
                <a:latin typeface="Aptos" panose="020B0004020202020204" pitchFamily="34" charset="0"/>
                <a:cs typeface="Times New Roman" panose="02020603050405020304" pitchFamily="18" charset="0"/>
              </a:rPr>
              <a:t>11</a:t>
            </a:r>
            <a:endParaRPr lang="en-US" sz="1400" dirty="0"/>
          </a:p>
        </p:txBody>
      </p:sp>
      <p:sp>
        <p:nvSpPr>
          <p:cNvPr id="4" name="Slide Number Placeholder 3"/>
          <p:cNvSpPr>
            <a:spLocks noGrp="1"/>
          </p:cNvSpPr>
          <p:nvPr>
            <p:ph type="sldNum" sz="quarter" idx="5"/>
          </p:nvPr>
        </p:nvSpPr>
        <p:spPr/>
        <p:txBody>
          <a:bodyPr/>
          <a:lstStyle/>
          <a:p>
            <a:fld id="{29C33074-7191-4286-AF66-06A769233F73}" type="slidenum">
              <a:rPr lang="en-US" smtClean="0"/>
              <a:t>11</a:t>
            </a:fld>
            <a:endParaRPr lang="en-US"/>
          </a:p>
        </p:txBody>
      </p:sp>
    </p:spTree>
    <p:extLst>
      <p:ext uri="{BB962C8B-B14F-4D97-AF65-F5344CB8AC3E}">
        <p14:creationId xmlns:p14="http://schemas.microsoft.com/office/powerpoint/2010/main" val="182335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Believe in people’s potential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—as Seventh-day Adventist leaders, we need to believe in the </a:t>
            </a:r>
            <a:r>
              <a:rPr lang="en-US" sz="1200" b="1" u="sng" kern="100" dirty="0">
                <a:effectLst/>
                <a:latin typeface="Aptos" panose="020B0004020202020204" pitchFamily="34" charset="0"/>
                <a:ea typeface="Aptos" panose="020B0004020202020204" pitchFamily="34" charset="0"/>
                <a:cs typeface="Times New Roman" panose="02020603050405020304" pitchFamily="18" charset="0"/>
              </a:rPr>
              <a:t>potential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every person. Believing in people comes from seeing and acknowledging their potential.</a:t>
            </a:r>
          </a:p>
          <a:p>
            <a:pPr marL="285750" marR="0" indent="-2857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We must believe that the people can achieve, improve, be more than they are, and contribute.  </a:t>
            </a:r>
          </a:p>
          <a:p>
            <a:pPr marL="285750" marR="0" indent="-2857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This enables us to </a:t>
            </a:r>
            <a:r>
              <a:rPr lang="en-CA" sz="1200" i="1" u="sng" dirty="0">
                <a:effectLst/>
                <a:latin typeface="Aptos" panose="020B0004020202020204" pitchFamily="34" charset="0"/>
                <a:ea typeface="Aptos" panose="020B0004020202020204" pitchFamily="34" charset="0"/>
                <a:cs typeface="Times New Roman" panose="02020603050405020304" pitchFamily="18" charset="0"/>
              </a:rPr>
              <a:t>add value to them and value them by investing in them</a:t>
            </a:r>
            <a:r>
              <a:rPr lang="en-CA" sz="120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So, how do we invest in them?</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First, express your belief in them when you see their potential and help them by creating a vision of a better future for them.  </a:t>
            </a:r>
          </a:p>
          <a:p>
            <a:pPr marL="742950" marR="0" lvl="1" indent="-2857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People will work towards the vision cast when they believe that their leader believes in them.</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CA" sz="1200" kern="0" dirty="0">
                <a:effectLst/>
                <a:latin typeface="Aptos" panose="020B0004020202020204" pitchFamily="34" charset="0"/>
                <a:ea typeface="Aptos" panose="020B0004020202020204" pitchFamily="34" charset="0"/>
                <a:cs typeface="Times New Roman" panose="02020603050405020304" pitchFamily="18" charset="0"/>
              </a:rPr>
              <a:t>Next, you work to equip them through training, coaching, and mentoring to show that you believe in them and will help them achieve their future vision. </a:t>
            </a:r>
          </a:p>
          <a:p>
            <a:r>
              <a:rPr lang="en-CA" sz="1200" kern="0" dirty="0">
                <a:effectLst/>
                <a:latin typeface="Aptos" panose="020B0004020202020204" pitchFamily="34" charset="0"/>
                <a:cs typeface="Times New Roman" panose="02020603050405020304" pitchFamily="18" charset="0"/>
              </a:rPr>
              <a:t>12</a:t>
            </a:r>
            <a:endParaRPr lang="en-US" sz="1200" dirty="0"/>
          </a:p>
        </p:txBody>
      </p:sp>
      <p:sp>
        <p:nvSpPr>
          <p:cNvPr id="4" name="Slide Number Placeholder 3"/>
          <p:cNvSpPr>
            <a:spLocks noGrp="1"/>
          </p:cNvSpPr>
          <p:nvPr>
            <p:ph type="sldNum" sz="quarter" idx="5"/>
          </p:nvPr>
        </p:nvSpPr>
        <p:spPr/>
        <p:txBody>
          <a:bodyPr/>
          <a:lstStyle/>
          <a:p>
            <a:fld id="{29C33074-7191-4286-AF66-06A769233F73}" type="slidenum">
              <a:rPr lang="en-US" smtClean="0"/>
              <a:t>12</a:t>
            </a:fld>
            <a:endParaRPr lang="en-US"/>
          </a:p>
        </p:txBody>
      </p:sp>
    </p:spTree>
    <p:extLst>
      <p:ext uri="{BB962C8B-B14F-4D97-AF65-F5344CB8AC3E}">
        <p14:creationId xmlns:p14="http://schemas.microsoft.com/office/powerpoint/2010/main" val="194419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b="1" kern="0" dirty="0">
                <a:effectLst/>
                <a:latin typeface="Aptos" panose="020B0004020202020204" pitchFamily="34" charset="0"/>
                <a:ea typeface="Aptos" panose="020B0004020202020204" pitchFamily="34" charset="0"/>
                <a:cs typeface="Times New Roman" panose="02020603050405020304" pitchFamily="18" charset="0"/>
              </a:rPr>
              <a:t>Finally, you challenge them</a:t>
            </a:r>
            <a:r>
              <a:rPr lang="en-CA" sz="1600" kern="0" dirty="0">
                <a:effectLst/>
                <a:latin typeface="Aptos" panose="020B0004020202020204" pitchFamily="34" charset="0"/>
                <a:ea typeface="Aptos" panose="020B0004020202020204" pitchFamily="34" charset="0"/>
                <a:cs typeface="Times New Roman" panose="02020603050405020304" pitchFamily="18" charset="0"/>
              </a:rPr>
              <a:t>. In other words, you have candid conversations with them about what they are doing well and not so well in living up to their potential. While these may be uncomfortable as a leader, they are necessary to challenge people to strive to live to their full potential.</a:t>
            </a:r>
          </a:p>
          <a:p>
            <a:endParaRPr lang="en-CA" sz="1600" kern="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0" dirty="0">
                <a:effectLst/>
                <a:latin typeface="Aptos" panose="020B0004020202020204" pitchFamily="34" charset="0"/>
                <a:ea typeface="Aptos" panose="020B0004020202020204" pitchFamily="34" charset="0"/>
                <a:cs typeface="Times New Roman" panose="02020603050405020304" pitchFamily="18" charset="0"/>
              </a:rPr>
              <a:t>Sometimes, to see clearly, we must learn to see ourselves from a different perspective and have a change of heart about ourselves.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kern="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0" dirty="0">
                <a:effectLst/>
                <a:latin typeface="Aptos" panose="020B0004020202020204" pitchFamily="34" charset="0"/>
                <a:ea typeface="Aptos" panose="020B0004020202020204" pitchFamily="34" charset="0"/>
                <a:cs typeface="Times New Roman" panose="02020603050405020304" pitchFamily="18" charset="0"/>
              </a:rPr>
              <a:t>Prime Bible example…JONAH.  God had to have a heart-to-heart talk with him for a few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0" dirty="0">
                <a:effectLst/>
                <a:latin typeface="Aptos" panose="020B0004020202020204" pitchFamily="34" charset="0"/>
                <a:ea typeface="Aptos" panose="020B0004020202020204" pitchFamily="34" charset="0"/>
                <a:cs typeface="Times New Roman" panose="02020603050405020304" pitchFamily="18" charset="0"/>
              </a:rPr>
              <a:t>Don’t forget about MOSES and the burning bush…</a:t>
            </a:r>
          </a:p>
          <a:p>
            <a:r>
              <a:rPr lang="en-CA" sz="1600" kern="0" dirty="0">
                <a:effectLst/>
                <a:latin typeface="Aptos" panose="020B0004020202020204" pitchFamily="34" charset="0"/>
                <a:cs typeface="Times New Roman" panose="02020603050405020304" pitchFamily="18" charset="0"/>
              </a:rPr>
              <a:t>13</a:t>
            </a:r>
            <a:endParaRPr lang="en-US" sz="1100" dirty="0"/>
          </a:p>
        </p:txBody>
      </p:sp>
      <p:sp>
        <p:nvSpPr>
          <p:cNvPr id="4" name="Slide Number Placeholder 3"/>
          <p:cNvSpPr>
            <a:spLocks noGrp="1"/>
          </p:cNvSpPr>
          <p:nvPr>
            <p:ph type="sldNum" sz="quarter" idx="5"/>
          </p:nvPr>
        </p:nvSpPr>
        <p:spPr/>
        <p:txBody>
          <a:bodyPr/>
          <a:lstStyle/>
          <a:p>
            <a:fld id="{29C33074-7191-4286-AF66-06A769233F73}" type="slidenum">
              <a:rPr lang="en-US" smtClean="0"/>
              <a:t>13</a:t>
            </a:fld>
            <a:endParaRPr lang="en-US"/>
          </a:p>
        </p:txBody>
      </p:sp>
    </p:spTree>
    <p:extLst>
      <p:ext uri="{BB962C8B-B14F-4D97-AF65-F5344CB8AC3E}">
        <p14:creationId xmlns:p14="http://schemas.microsoft.com/office/powerpoint/2010/main" val="378329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400" b="1" dirty="0">
                <a:effectLst/>
                <a:latin typeface="Aptos" panose="020B0004020202020204" pitchFamily="34" charset="0"/>
                <a:ea typeface="Aptos" panose="020B0004020202020204" pitchFamily="34" charset="0"/>
                <a:cs typeface="Times New Roman" panose="02020603050405020304" pitchFamily="18" charset="0"/>
              </a:rPr>
              <a:t>NEXT TEACHING POINT/STORY/HE</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4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CA" sz="1400" dirty="0">
                <a:effectLst/>
                <a:latin typeface="Aptos" panose="020B0004020202020204" pitchFamily="34" charset="0"/>
                <a:ea typeface="Aptos" panose="020B0004020202020204" pitchFamily="34" charset="0"/>
                <a:cs typeface="Times New Roman" panose="02020603050405020304" pitchFamily="18" charset="0"/>
              </a:rPr>
              <a:t>I think Jamie Kern Lima said it best, </a:t>
            </a:r>
            <a:r>
              <a:rPr lang="en-CA" sz="1400" b="1" u="sng" dirty="0">
                <a:effectLst/>
                <a:latin typeface="Aptos" panose="020B0004020202020204" pitchFamily="34" charset="0"/>
                <a:ea typeface="Aptos" panose="020B0004020202020204" pitchFamily="34" charset="0"/>
                <a:cs typeface="Times New Roman" panose="02020603050405020304" pitchFamily="18" charset="0"/>
              </a:rPr>
              <a:t>“In life, you don’t rise to what you believe is possible. You rise to what you believe you are worthy of.” </a:t>
            </a:r>
            <a:endParaRPr lang="en-US" sz="1400" b="1" u="sng"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400" b="1" dirty="0">
                <a:effectLst/>
                <a:latin typeface="Aptos" panose="020B0004020202020204" pitchFamily="34" charset="0"/>
                <a:ea typeface="Aptos" panose="020B0004020202020204" pitchFamily="34" charset="0"/>
                <a:cs typeface="Times New Roman" panose="02020603050405020304" pitchFamily="18" charset="0"/>
              </a:rPr>
              <a:t>Why would we sell ourselves short, when Christ paid the ultimate price?</a:t>
            </a:r>
          </a:p>
          <a:p>
            <a:pPr marL="285750" marR="0" indent="-285750">
              <a:lnSpc>
                <a:spcPct val="115000"/>
              </a:lnSpc>
              <a:spcBef>
                <a:spcPts val="0"/>
              </a:spcBef>
              <a:spcAft>
                <a:spcPts val="0"/>
              </a:spcAft>
              <a:buFont typeface="Arial" panose="020B0604020202020204" pitchFamily="34" charset="0"/>
              <a:buChar char="•"/>
            </a:pPr>
            <a:r>
              <a:rPr lang="en-CA" sz="1400" dirty="0">
                <a:effectLst/>
                <a:latin typeface="Aptos" panose="020B0004020202020204" pitchFamily="34" charset="0"/>
                <a:ea typeface="Aptos" panose="020B0004020202020204" pitchFamily="34" charset="0"/>
                <a:cs typeface="Times New Roman" panose="02020603050405020304" pitchFamily="18" charset="0"/>
              </a:rPr>
              <a:t>The good news is you can choose to change how you see yourself and your value to not only yourself but the world.</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r>
              <a:rPr lang="en-US" sz="1400" dirty="0"/>
              <a:t>14</a:t>
            </a:r>
          </a:p>
        </p:txBody>
      </p:sp>
      <p:sp>
        <p:nvSpPr>
          <p:cNvPr id="4" name="Slide Number Placeholder 3"/>
          <p:cNvSpPr>
            <a:spLocks noGrp="1"/>
          </p:cNvSpPr>
          <p:nvPr>
            <p:ph type="sldNum" sz="quarter" idx="5"/>
          </p:nvPr>
        </p:nvSpPr>
        <p:spPr/>
        <p:txBody>
          <a:bodyPr/>
          <a:lstStyle/>
          <a:p>
            <a:fld id="{29C33074-7191-4286-AF66-06A769233F73}" type="slidenum">
              <a:rPr lang="en-US" smtClean="0"/>
              <a:t>14</a:t>
            </a:fld>
            <a:endParaRPr lang="en-US"/>
          </a:p>
        </p:txBody>
      </p:sp>
    </p:spTree>
    <p:extLst>
      <p:ext uri="{BB962C8B-B14F-4D97-AF65-F5344CB8AC3E}">
        <p14:creationId xmlns:p14="http://schemas.microsoft.com/office/powerpoint/2010/main" val="193890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CA" sz="1400" dirty="0">
                <a:effectLst/>
                <a:latin typeface="+mn-lt"/>
                <a:ea typeface="Aptos" panose="020B0004020202020204" pitchFamily="34" charset="0"/>
                <a:cs typeface="Times New Roman" panose="02020603050405020304" pitchFamily="18" charset="0"/>
              </a:rPr>
              <a:t>We need a </a:t>
            </a:r>
            <a:r>
              <a:rPr lang="en-CA" sz="1400" b="1" dirty="0">
                <a:effectLst/>
                <a:latin typeface="+mn-lt"/>
                <a:ea typeface="Aptos" panose="020B0004020202020204" pitchFamily="34" charset="0"/>
                <a:cs typeface="Times New Roman" panose="02020603050405020304" pitchFamily="18" charset="0"/>
              </a:rPr>
              <a:t>change of heart</a:t>
            </a:r>
            <a:r>
              <a:rPr lang="en-CA" sz="1400" dirty="0">
                <a:effectLst/>
                <a:latin typeface="+mn-lt"/>
                <a:ea typeface="Aptos" panose="020B0004020202020204" pitchFamily="34" charset="0"/>
                <a:cs typeface="Times New Roman" panose="02020603050405020304" pitchFamily="18" charset="0"/>
              </a:rPr>
              <a:t>, so we </a:t>
            </a:r>
            <a:r>
              <a:rPr lang="en-CA" sz="1400" b="1" dirty="0">
                <a:effectLst/>
                <a:latin typeface="+mn-lt"/>
                <a:ea typeface="Aptos" panose="020B0004020202020204" pitchFamily="34" charset="0"/>
                <a:cs typeface="Times New Roman" panose="02020603050405020304" pitchFamily="18" charset="0"/>
              </a:rPr>
              <a:t>value people </a:t>
            </a:r>
            <a:r>
              <a:rPr lang="en-CA" sz="1400" dirty="0">
                <a:effectLst/>
                <a:latin typeface="+mn-lt"/>
                <a:ea typeface="Aptos" panose="020B0004020202020204" pitchFamily="34" charset="0"/>
                <a:cs typeface="Times New Roman" panose="02020603050405020304" pitchFamily="18" charset="0"/>
              </a:rPr>
              <a:t>to the </a:t>
            </a:r>
            <a:r>
              <a:rPr lang="en-CA" sz="1400" b="1" u="sng" dirty="0">
                <a:effectLst/>
                <a:latin typeface="+mn-lt"/>
                <a:ea typeface="Aptos" panose="020B0004020202020204" pitchFamily="34" charset="0"/>
                <a:cs typeface="Times New Roman" panose="02020603050405020304" pitchFamily="18" charset="0"/>
              </a:rPr>
              <a:t>highest level possible</a:t>
            </a:r>
            <a:r>
              <a:rPr lang="en-CA" sz="1400" dirty="0">
                <a:effectLst/>
                <a:latin typeface="+mn-lt"/>
                <a:ea typeface="Aptos" panose="020B0004020202020204" pitchFamily="34" charset="0"/>
                <a:cs typeface="Times New Roman" panose="02020603050405020304" pitchFamily="18" charset="0"/>
              </a:rPr>
              <a:t>.  </a:t>
            </a:r>
            <a:r>
              <a:rPr lang="en-US" sz="1400" dirty="0">
                <a:effectLst/>
                <a:latin typeface="+mn-lt"/>
                <a:ea typeface="Aptos" panose="020B0004020202020204" pitchFamily="34" charset="0"/>
                <a:cs typeface="Times New Roman" panose="02020603050405020304" pitchFamily="18" charset="0"/>
              </a:rPr>
              <a:t>Unfortunately, all too often, we miss the mark on this.</a:t>
            </a:r>
          </a:p>
          <a:p>
            <a:pPr marL="0" marR="0">
              <a:lnSpc>
                <a:spcPct val="115000"/>
              </a:lnSpc>
              <a:spcBef>
                <a:spcPts val="0"/>
              </a:spcBef>
              <a:spcAft>
                <a:spcPts val="0"/>
              </a:spcAft>
            </a:pPr>
            <a:endParaRPr lang="en-US"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400" dirty="0">
                <a:effectLst/>
                <a:latin typeface="+mn-lt"/>
                <a:ea typeface="Aptos" panose="020B0004020202020204" pitchFamily="34" charset="0"/>
                <a:cs typeface="Times New Roman" panose="02020603050405020304" pitchFamily="18" charset="0"/>
              </a:rPr>
              <a:t>Probably no one here today – but some there are some Christians and yes, SDA’s, that place a higher value on WORKS than on Heart…</a:t>
            </a:r>
          </a:p>
          <a:p>
            <a:r>
              <a:rPr lang="en-US" sz="1400" dirty="0">
                <a:latin typeface="+mn-lt"/>
              </a:rPr>
              <a:t>15</a:t>
            </a:r>
          </a:p>
        </p:txBody>
      </p:sp>
      <p:sp>
        <p:nvSpPr>
          <p:cNvPr id="4" name="Slide Number Placeholder 3"/>
          <p:cNvSpPr>
            <a:spLocks noGrp="1"/>
          </p:cNvSpPr>
          <p:nvPr>
            <p:ph type="sldNum" sz="quarter" idx="5"/>
          </p:nvPr>
        </p:nvSpPr>
        <p:spPr/>
        <p:txBody>
          <a:bodyPr/>
          <a:lstStyle/>
          <a:p>
            <a:fld id="{29C33074-7191-4286-AF66-06A769233F73}" type="slidenum">
              <a:rPr lang="en-US" smtClean="0"/>
              <a:t>15</a:t>
            </a:fld>
            <a:endParaRPr lang="en-US"/>
          </a:p>
        </p:txBody>
      </p:sp>
    </p:spTree>
    <p:extLst>
      <p:ext uri="{BB962C8B-B14F-4D97-AF65-F5344CB8AC3E}">
        <p14:creationId xmlns:p14="http://schemas.microsoft.com/office/powerpoint/2010/main" val="158570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200" b="1" dirty="0">
                <a:effectLst/>
                <a:latin typeface="Aptos" panose="020B0004020202020204" pitchFamily="34" charset="0"/>
                <a:ea typeface="Aptos" panose="020B0004020202020204" pitchFamily="34" charset="0"/>
                <a:cs typeface="Times New Roman" panose="02020603050405020304" pitchFamily="18" charset="0"/>
              </a:rPr>
              <a:t>OPEN AND WELCOME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Leaders?</a:t>
            </a: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Today, Leading without a title and being a high-road leader.</a:t>
            </a:r>
          </a:p>
          <a:p>
            <a:pPr marL="0" marR="0">
              <a:lnSpc>
                <a:spcPct val="115000"/>
              </a:lnSpc>
              <a:spcBef>
                <a:spcPts val="0"/>
              </a:spcBef>
              <a:spcAft>
                <a:spcPts val="0"/>
              </a:spcAf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Definition of a leader?</a:t>
            </a: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1</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C33074-7191-4286-AF66-06A769233F73}" type="slidenum">
              <a:rPr lang="en-US" smtClean="0"/>
              <a:t>2</a:t>
            </a:fld>
            <a:endParaRPr lang="en-US"/>
          </a:p>
        </p:txBody>
      </p:sp>
    </p:spTree>
    <p:extLst>
      <p:ext uri="{BB962C8B-B14F-4D97-AF65-F5344CB8AC3E}">
        <p14:creationId xmlns:p14="http://schemas.microsoft.com/office/powerpoint/2010/main" val="18957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200" b="1" dirty="0">
                <a:effectLst/>
                <a:latin typeface="Aptos" panose="020B0004020202020204" pitchFamily="34" charset="0"/>
                <a:ea typeface="Aptos" panose="020B0004020202020204" pitchFamily="34" charset="0"/>
                <a:cs typeface="Times New Roman" panose="02020603050405020304" pitchFamily="18" charset="0"/>
              </a:rPr>
              <a:t>SQUEEZE AND TEASE AND HOOK</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Every single one of you is a leader. </a:t>
            </a: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At 2-years old – you cried and influenced your parents to do something.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According to the Oxford Dictionary</a:t>
            </a:r>
            <a:r>
              <a:rPr lang="en-CA" sz="1200" b="1" dirty="0">
                <a:effectLst/>
                <a:latin typeface="Aptos" panose="020B0004020202020204" pitchFamily="34" charset="0"/>
                <a:ea typeface="Aptos" panose="020B0004020202020204" pitchFamily="34" charset="0"/>
                <a:cs typeface="Times New Roman" panose="02020603050405020304" pitchFamily="18" charset="0"/>
              </a:rPr>
              <a:t>, influence </a:t>
            </a:r>
            <a:r>
              <a:rPr lang="en-CA" sz="1200" dirty="0">
                <a:effectLst/>
                <a:latin typeface="Aptos" panose="020B0004020202020204" pitchFamily="34" charset="0"/>
                <a:ea typeface="Aptos" panose="020B0004020202020204" pitchFamily="34" charset="0"/>
                <a:cs typeface="Times New Roman" panose="02020603050405020304" pitchFamily="18" charset="0"/>
              </a:rPr>
              <a:t>is defined as </a:t>
            </a:r>
            <a:r>
              <a:rPr lang="en-CA" sz="1200" b="1" dirty="0">
                <a:effectLst/>
                <a:latin typeface="Aptos" panose="020B0004020202020204" pitchFamily="34" charset="0"/>
                <a:ea typeface="Aptos" panose="020B0004020202020204" pitchFamily="34" charset="0"/>
                <a:cs typeface="Times New Roman" panose="02020603050405020304" pitchFamily="18" charset="0"/>
              </a:rPr>
              <a:t>“the capacity to have an effect on the character, development, or behavior of someone or something, or the effect itself.”</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We all influence someone or something every day and lead whether we think about it or not. </a:t>
            </a: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What do you think makes the difference between a good leader and a bad leader?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r>
              <a:rPr lang="en-CA" sz="1200" kern="0" dirty="0">
                <a:effectLst/>
                <a:latin typeface="Aptos" panose="020B0004020202020204" pitchFamily="34" charset="0"/>
                <a:ea typeface="Aptos" panose="020B0004020202020204" pitchFamily="34" charset="0"/>
                <a:cs typeface="Times New Roman" panose="02020603050405020304" pitchFamily="18" charset="0"/>
              </a:rPr>
              <a:t>How does one become a great leader?  It starts with two things:  our willingness to grow and lead ourselves and connecting to bring people together.</a:t>
            </a:r>
            <a:endParaRPr lang="en-CA" sz="1800" kern="0" dirty="0">
              <a:effectLst/>
              <a:latin typeface="Aptos" panose="020B0004020202020204" pitchFamily="34" charset="0"/>
              <a:cs typeface="Times New Roman" panose="02020603050405020304" pitchFamily="18" charset="0"/>
            </a:endParaRPr>
          </a:p>
          <a:p>
            <a:r>
              <a:rPr lang="en-CA" sz="1200" kern="0" dirty="0">
                <a:effectLst/>
                <a:latin typeface="Aptos" panose="020B0004020202020204" pitchFamily="34" charset="0"/>
                <a:cs typeface="Times New Roman" panose="02020603050405020304" pitchFamily="18" charset="0"/>
              </a:rPr>
              <a:t>2</a:t>
            </a:r>
            <a:endParaRPr lang="en-US" sz="1200" dirty="0"/>
          </a:p>
        </p:txBody>
      </p:sp>
      <p:sp>
        <p:nvSpPr>
          <p:cNvPr id="4" name="Slide Number Placeholder 3"/>
          <p:cNvSpPr>
            <a:spLocks noGrp="1"/>
          </p:cNvSpPr>
          <p:nvPr>
            <p:ph type="sldNum" sz="quarter" idx="5"/>
          </p:nvPr>
        </p:nvSpPr>
        <p:spPr/>
        <p:txBody>
          <a:bodyPr/>
          <a:lstStyle/>
          <a:p>
            <a:fld id="{29C33074-7191-4286-AF66-06A769233F73}" type="slidenum">
              <a:rPr lang="en-US" smtClean="0"/>
              <a:t>3</a:t>
            </a:fld>
            <a:endParaRPr lang="en-US"/>
          </a:p>
        </p:txBody>
      </p:sp>
    </p:spTree>
    <p:extLst>
      <p:ext uri="{BB962C8B-B14F-4D97-AF65-F5344CB8AC3E}">
        <p14:creationId xmlns:p14="http://schemas.microsoft.com/office/powerpoint/2010/main" val="105514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200" b="1" dirty="0">
                <a:effectLst/>
                <a:latin typeface="Aptos" panose="020B0004020202020204" pitchFamily="34" charset="0"/>
                <a:ea typeface="Aptos" panose="020B0004020202020204" pitchFamily="34" charset="0"/>
                <a:cs typeface="Times New Roman" panose="02020603050405020304" pitchFamily="18" charset="0"/>
              </a:rPr>
              <a:t>CREDIBILITY AND SUPPORT/SOCIAL PROOF</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In the book, “High Road Leadership: Bringing People Together in a World That Divides,” Dr. John C. Maxwell tackles the problem of a </a:t>
            </a:r>
            <a:r>
              <a:rPr lang="en-CA" sz="1200" b="1" dirty="0">
                <a:effectLst/>
                <a:latin typeface="Aptos" panose="020B0004020202020204" pitchFamily="34" charset="0"/>
                <a:ea typeface="Aptos" panose="020B0004020202020204" pitchFamily="34" charset="0"/>
                <a:cs typeface="Times New Roman" panose="02020603050405020304" pitchFamily="18" charset="0"/>
              </a:rPr>
              <a:t>divided world </a:t>
            </a:r>
            <a:r>
              <a:rPr lang="en-CA" sz="1200" dirty="0">
                <a:effectLst/>
                <a:latin typeface="Aptos" panose="020B0004020202020204" pitchFamily="34" charset="0"/>
                <a:ea typeface="Aptos" panose="020B0004020202020204" pitchFamily="34" charset="0"/>
                <a:cs typeface="Times New Roman" panose="02020603050405020304" pitchFamily="18" charset="0"/>
              </a:rPr>
              <a:t>where leadership can be either a blessing or a curse.  </a:t>
            </a:r>
            <a:r>
              <a:rPr lang="en-CA" sz="1200" b="1" i="1" dirty="0">
                <a:effectLst/>
                <a:latin typeface="Aptos" panose="020B0004020202020204" pitchFamily="34" charset="0"/>
                <a:ea typeface="Aptos" panose="020B0004020202020204" pitchFamily="34" charset="0"/>
                <a:cs typeface="Times New Roman" panose="02020603050405020304" pitchFamily="18" charset="0"/>
              </a:rPr>
              <a:t>Division can affect both the leader and the people they are leading</a:t>
            </a:r>
            <a:r>
              <a:rPr lang="en-CA" sz="12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In his follow up book, </a:t>
            </a:r>
            <a:r>
              <a:rPr lang="en-CA" sz="1200" b="1" u="sng" dirty="0">
                <a:effectLst/>
                <a:latin typeface="Aptos" panose="020B0004020202020204" pitchFamily="34" charset="0"/>
                <a:ea typeface="Aptos" panose="020B0004020202020204" pitchFamily="34" charset="0"/>
                <a:cs typeface="Times New Roman" panose="02020603050405020304" pitchFamily="18" charset="0"/>
              </a:rPr>
              <a:t>Jesus the High Road Leader,</a:t>
            </a:r>
            <a:r>
              <a:rPr lang="en-CA" sz="1200" dirty="0">
                <a:effectLst/>
                <a:latin typeface="Aptos" panose="020B0004020202020204" pitchFamily="34" charset="0"/>
                <a:ea typeface="Aptos" panose="020B0004020202020204" pitchFamily="34" charset="0"/>
                <a:cs typeface="Times New Roman" panose="02020603050405020304" pitchFamily="18" charset="0"/>
              </a:rPr>
              <a:t> John encourages us </a:t>
            </a:r>
            <a:r>
              <a:rPr lang="en-CA" sz="1200" b="1" i="1" u="sng" dirty="0">
                <a:effectLst/>
                <a:latin typeface="Aptos" panose="020B0004020202020204" pitchFamily="34" charset="0"/>
                <a:ea typeface="Aptos" panose="020B0004020202020204" pitchFamily="34" charset="0"/>
                <a:cs typeface="Times New Roman" panose="02020603050405020304" pitchFamily="18" charset="0"/>
              </a:rPr>
              <a:t>to Follow the Path Christ Wants Us to Travel</a:t>
            </a:r>
            <a:r>
              <a:rPr lang="en-CA" sz="1200" dirty="0">
                <a:effectLst/>
                <a:latin typeface="Aptos" panose="020B0004020202020204" pitchFamily="34" charset="0"/>
                <a:ea typeface="Aptos" panose="020B0004020202020204" pitchFamily="34" charset="0"/>
                <a:cs typeface="Times New Roman" panose="02020603050405020304" pitchFamily="18" charset="0"/>
              </a:rPr>
              <a:t>.  God created everyone with unique skills and talents, and if we do not develop and expand those skills, we’ll be like the person who buried his talent to avoid “losing” it. When his Master returned, he lost what he had buried. </a:t>
            </a: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God wants us to share our unique skills and talents that He has given us.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r>
              <a:rPr lang="en-CA" sz="1200" kern="0" dirty="0">
                <a:effectLst/>
                <a:latin typeface="Aptos" panose="020B0004020202020204" pitchFamily="34" charset="0"/>
                <a:cs typeface="Times New Roman" panose="02020603050405020304" pitchFamily="18" charset="0"/>
              </a:rPr>
              <a:t>4</a:t>
            </a:r>
            <a:endParaRPr lang="en-US" sz="1000" dirty="0"/>
          </a:p>
        </p:txBody>
      </p:sp>
      <p:sp>
        <p:nvSpPr>
          <p:cNvPr id="4" name="Slide Number Placeholder 3"/>
          <p:cNvSpPr>
            <a:spLocks noGrp="1"/>
          </p:cNvSpPr>
          <p:nvPr>
            <p:ph type="sldNum" sz="quarter" idx="5"/>
          </p:nvPr>
        </p:nvSpPr>
        <p:spPr/>
        <p:txBody>
          <a:bodyPr/>
          <a:lstStyle/>
          <a:p>
            <a:fld id="{29C33074-7191-4286-AF66-06A769233F73}" type="slidenum">
              <a:rPr lang="en-US" smtClean="0"/>
              <a:t>4</a:t>
            </a:fld>
            <a:endParaRPr lang="en-US"/>
          </a:p>
        </p:txBody>
      </p:sp>
    </p:spTree>
    <p:extLst>
      <p:ext uri="{BB962C8B-B14F-4D97-AF65-F5344CB8AC3E}">
        <p14:creationId xmlns:p14="http://schemas.microsoft.com/office/powerpoint/2010/main" val="95356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600" b="1" dirty="0">
                <a:effectLst/>
                <a:latin typeface="Aptos" panose="020B0004020202020204" pitchFamily="34" charset="0"/>
                <a:ea typeface="Aptos" panose="020B0004020202020204" pitchFamily="34" charset="0"/>
                <a:cs typeface="Times New Roman" panose="02020603050405020304" pitchFamily="18" charset="0"/>
              </a:rPr>
              <a:t>TEACHING POINT/STORY</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6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600" dirty="0">
                <a:effectLst/>
                <a:latin typeface="Aptos" panose="020B0004020202020204" pitchFamily="34" charset="0"/>
                <a:ea typeface="Aptos" panose="020B0004020202020204" pitchFamily="34" charset="0"/>
                <a:cs typeface="Times New Roman" panose="02020603050405020304" pitchFamily="18" charset="0"/>
              </a:rPr>
              <a:t>In the Bible there are numerous stories about God’s people who were great leaders…but like everyone, they didn’t always make the right decisions.</a:t>
            </a:r>
          </a:p>
          <a:p>
            <a:pPr marL="0" marR="0">
              <a:lnSpc>
                <a:spcPct val="115000"/>
              </a:lnSpc>
              <a:spcBef>
                <a:spcPts val="0"/>
              </a:spcBef>
              <a:spcAft>
                <a:spcPts val="0"/>
              </a:spcAft>
            </a:pP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600" dirty="0">
                <a:effectLst/>
                <a:latin typeface="Aptos" panose="020B0004020202020204" pitchFamily="34" charset="0"/>
                <a:ea typeface="Aptos" panose="020B0004020202020204" pitchFamily="34" charset="0"/>
                <a:cs typeface="Times New Roman" panose="02020603050405020304" pitchFamily="18" charset="0"/>
              </a:rPr>
              <a:t>Many so-called leaders didn’t believe they were leaders, thought they couldn’t make a difference, until God showed them that they were created to lead.</a:t>
            </a:r>
          </a:p>
          <a:p>
            <a:pPr marL="0" marR="0">
              <a:lnSpc>
                <a:spcPct val="115000"/>
              </a:lnSpc>
              <a:spcBef>
                <a:spcPts val="0"/>
              </a:spcBef>
              <a:spcAft>
                <a:spcPts val="0"/>
              </a:spcAft>
            </a:pPr>
            <a:endParaRPr lang="en-CA" sz="16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600" b="1" dirty="0">
                <a:solidFill>
                  <a:srgbClr val="C0000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Moses</a:t>
            </a:r>
            <a:r>
              <a:rPr lang="en-CA" sz="1600" dirty="0">
                <a:solidFill>
                  <a:srgbClr val="C0000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 is a prime example. (Expand)</a:t>
            </a:r>
          </a:p>
          <a:p>
            <a:pPr marL="0" marR="0">
              <a:lnSpc>
                <a:spcPct val="115000"/>
              </a:lnSpc>
              <a:spcBef>
                <a:spcPts val="0"/>
              </a:spcBef>
              <a:spcAft>
                <a:spcPts val="0"/>
              </a:spcAft>
            </a:pPr>
            <a:r>
              <a:rPr lang="en-CA" sz="1600" dirty="0">
                <a:effectLst/>
                <a:latin typeface="Aptos" panose="020B0004020202020204" pitchFamily="34" charset="0"/>
                <a:ea typeface="Aptos" panose="020B0004020202020204" pitchFamily="34" charset="0"/>
                <a:cs typeface="Times New Roman" panose="02020603050405020304" pitchFamily="18" charset="0"/>
              </a:rPr>
              <a:t>3</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C33074-7191-4286-AF66-06A769233F73}" type="slidenum">
              <a:rPr lang="en-US" smtClean="0"/>
              <a:t>5</a:t>
            </a:fld>
            <a:endParaRPr lang="en-US"/>
          </a:p>
        </p:txBody>
      </p:sp>
    </p:spTree>
    <p:extLst>
      <p:ext uri="{BB962C8B-B14F-4D97-AF65-F5344CB8AC3E}">
        <p14:creationId xmlns:p14="http://schemas.microsoft.com/office/powerpoint/2010/main" val="4240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200" b="1" dirty="0">
                <a:effectLst/>
                <a:latin typeface="Aptos" panose="020B0004020202020204" pitchFamily="34" charset="0"/>
                <a:ea typeface="Aptos" panose="020B0004020202020204" pitchFamily="34" charset="0"/>
                <a:cs typeface="Times New Roman" panose="02020603050405020304" pitchFamily="18" charset="0"/>
              </a:rPr>
              <a:t>SUMMARY OF TOPICS BEING COVERED</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High-Road Leader is willing to be </a:t>
            </a:r>
            <a:r>
              <a:rPr lang="en-CA" sz="1200" b="1" dirty="0">
                <a:effectLst/>
                <a:latin typeface="Aptos" panose="020B0004020202020204" pitchFamily="34" charset="0"/>
                <a:ea typeface="Aptos" panose="020B0004020202020204" pitchFamily="34" charset="0"/>
                <a:cs typeface="Times New Roman" panose="02020603050405020304" pitchFamily="18" charset="0"/>
              </a:rPr>
              <a:t>accountable for actions</a:t>
            </a:r>
            <a:r>
              <a:rPr lang="en-CA" sz="1200" dirty="0">
                <a:effectLst/>
                <a:latin typeface="Aptos" panose="020B0004020202020204" pitchFamily="34" charset="0"/>
                <a:ea typeface="Aptos" panose="020B0004020202020204" pitchFamily="34" charset="0"/>
                <a:cs typeface="Times New Roman" panose="02020603050405020304" pitchFamily="18" charset="0"/>
              </a:rPr>
              <a:t>, </a:t>
            </a:r>
            <a:r>
              <a:rPr lang="en-CA" sz="1200" b="1" dirty="0">
                <a:effectLst/>
                <a:latin typeface="Aptos" panose="020B0004020202020204" pitchFamily="34" charset="0"/>
                <a:ea typeface="Aptos" panose="020B0004020202020204" pitchFamily="34" charset="0"/>
                <a:cs typeface="Times New Roman" panose="02020603050405020304" pitchFamily="18" charset="0"/>
              </a:rPr>
              <a:t>value</a:t>
            </a:r>
            <a:r>
              <a:rPr lang="en-CA" sz="1200" dirty="0">
                <a:effectLst/>
                <a:latin typeface="Aptos" panose="020B0004020202020204" pitchFamily="34" charset="0"/>
                <a:ea typeface="Aptos" panose="020B0004020202020204" pitchFamily="34" charset="0"/>
                <a:cs typeface="Times New Roman" panose="02020603050405020304" pitchFamily="18" charset="0"/>
              </a:rPr>
              <a:t> and </a:t>
            </a:r>
            <a:r>
              <a:rPr lang="en-CA" sz="1200" b="1" dirty="0">
                <a:effectLst/>
                <a:latin typeface="Aptos" panose="020B0004020202020204" pitchFamily="34" charset="0"/>
                <a:ea typeface="Aptos" panose="020B0004020202020204" pitchFamily="34" charset="0"/>
                <a:cs typeface="Times New Roman" panose="02020603050405020304" pitchFamily="18" charset="0"/>
              </a:rPr>
              <a:t>care for people</a:t>
            </a:r>
            <a:r>
              <a:rPr lang="en-CA" sz="1200" dirty="0">
                <a:effectLst/>
                <a:latin typeface="Aptos" panose="020B0004020202020204" pitchFamily="34" charset="0"/>
                <a:ea typeface="Aptos" panose="020B0004020202020204" pitchFamily="34" charset="0"/>
                <a:cs typeface="Times New Roman" panose="02020603050405020304" pitchFamily="18" charset="0"/>
              </a:rPr>
              <a:t>, and </a:t>
            </a:r>
            <a:r>
              <a:rPr lang="en-CA" sz="1200" b="1" dirty="0">
                <a:effectLst/>
                <a:latin typeface="Aptos" panose="020B0004020202020204" pitchFamily="34" charset="0"/>
                <a:ea typeface="Aptos" panose="020B0004020202020204" pitchFamily="34" charset="0"/>
                <a:cs typeface="Times New Roman" panose="02020603050405020304" pitchFamily="18" charset="0"/>
              </a:rPr>
              <a:t>do things for the right reason</a:t>
            </a:r>
            <a:r>
              <a:rPr lang="en-CA" sz="1200" dirty="0">
                <a:effectLst/>
                <a:latin typeface="Aptos" panose="020B0004020202020204" pitchFamily="34" charset="0"/>
                <a:ea typeface="Aptos" panose="020B0004020202020204" pitchFamily="34" charset="0"/>
                <a:cs typeface="Times New Roman" panose="02020603050405020304" pitchFamily="18" charset="0"/>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Three kinds of leadership: </a:t>
            </a:r>
            <a:r>
              <a:rPr lang="en-CA" sz="1200" b="1" dirty="0">
                <a:solidFill>
                  <a:srgbClr val="C0000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low-road, middle-road, and high-road</a:t>
            </a:r>
            <a:r>
              <a:rPr lang="en-CA" sz="1200" dirty="0">
                <a:effectLst/>
                <a:latin typeface="Aptos" panose="020B0004020202020204" pitchFamily="34" charset="0"/>
                <a:ea typeface="Aptos" panose="020B0004020202020204" pitchFamily="34" charset="0"/>
                <a:cs typeface="Times New Roman" panose="02020603050405020304" pitchFamily="18" charset="0"/>
              </a:rPr>
              <a:t>. The Bible is packed full of “leaders” who were low-road and middle-road.  Some had a few “high-road” leader days, but there is only 1 example of the consistent high-road leader and that was Jesus.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b="1" dirty="0">
                <a:effectLst/>
                <a:latin typeface="Aptos" panose="020B0004020202020204" pitchFamily="34" charset="0"/>
                <a:ea typeface="Aptos" panose="020B0004020202020204" pitchFamily="34" charset="0"/>
                <a:cs typeface="Times New Roman" panose="02020603050405020304" pitchFamily="18" charset="0"/>
              </a:rPr>
              <a:t>Low-road</a:t>
            </a:r>
            <a:r>
              <a:rPr lang="en-CA" sz="1200" dirty="0">
                <a:effectLst/>
                <a:latin typeface="Aptos" panose="020B0004020202020204" pitchFamily="34" charset="0"/>
                <a:ea typeface="Aptos" panose="020B0004020202020204" pitchFamily="34" charset="0"/>
                <a:cs typeface="Times New Roman" panose="02020603050405020304" pitchFamily="18" charset="0"/>
              </a:rPr>
              <a:t> leader only thinks of themselves.  </a:t>
            </a: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The </a:t>
            </a:r>
            <a:r>
              <a:rPr lang="en-CA" sz="1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middle-road</a:t>
            </a:r>
            <a:r>
              <a:rPr lang="en-CA" sz="1200" dirty="0">
                <a:effectLst/>
                <a:latin typeface="Aptos" panose="020B0004020202020204" pitchFamily="34" charset="0"/>
                <a:ea typeface="Aptos" panose="020B0004020202020204" pitchFamily="34" charset="0"/>
                <a:cs typeface="Times New Roman" panose="02020603050405020304" pitchFamily="18" charset="0"/>
              </a:rPr>
              <a:t> leader is a person who values fairness.  </a:t>
            </a: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Aptos" panose="020B0004020202020204" pitchFamily="34" charset="0"/>
                <a:ea typeface="Aptos" panose="020B0004020202020204" pitchFamily="34" charset="0"/>
                <a:cs typeface="Times New Roman" panose="02020603050405020304" pitchFamily="18" charset="0"/>
              </a:rPr>
              <a:t>The </a:t>
            </a:r>
            <a:r>
              <a:rPr lang="en-CA" sz="1200" b="1" dirty="0">
                <a:solidFill>
                  <a:srgbClr val="C0000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rPr>
              <a:t>high-road leader puts others first</a:t>
            </a:r>
            <a:r>
              <a:rPr lang="en-CA" sz="1200" dirty="0">
                <a:effectLst/>
                <a:latin typeface="Aptos" panose="020B0004020202020204" pitchFamily="34" charset="0"/>
                <a:ea typeface="Aptos" panose="020B0004020202020204" pitchFamily="34" charset="0"/>
                <a:cs typeface="Times New Roman" panose="02020603050405020304" pitchFamily="18" charset="0"/>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r>
              <a:rPr lang="en-CA" sz="1200" kern="0" dirty="0">
                <a:effectLst/>
                <a:latin typeface="Aptos" panose="020B0004020202020204" pitchFamily="34" charset="0"/>
                <a:cs typeface="Times New Roman" panose="02020603050405020304" pitchFamily="18" charset="0"/>
              </a:rPr>
              <a:t>5</a:t>
            </a:r>
            <a:endParaRPr lang="en-US" sz="1200" dirty="0"/>
          </a:p>
        </p:txBody>
      </p:sp>
      <p:sp>
        <p:nvSpPr>
          <p:cNvPr id="4" name="Slide Number Placeholder 3"/>
          <p:cNvSpPr>
            <a:spLocks noGrp="1"/>
          </p:cNvSpPr>
          <p:nvPr>
            <p:ph type="sldNum" sz="quarter" idx="5"/>
          </p:nvPr>
        </p:nvSpPr>
        <p:spPr/>
        <p:txBody>
          <a:bodyPr/>
          <a:lstStyle/>
          <a:p>
            <a:fld id="{29C33074-7191-4286-AF66-06A769233F73}" type="slidenum">
              <a:rPr lang="en-US" smtClean="0"/>
              <a:t>6</a:t>
            </a:fld>
            <a:endParaRPr lang="en-US"/>
          </a:p>
        </p:txBody>
      </p:sp>
    </p:spTree>
    <p:extLst>
      <p:ext uri="{BB962C8B-B14F-4D97-AF65-F5344CB8AC3E}">
        <p14:creationId xmlns:p14="http://schemas.microsoft.com/office/powerpoint/2010/main" val="52747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According to John, the high-road leader has twelve attributes. Given our short time together, we will only be able to explore two of the twelve. </a:t>
            </a:r>
          </a:p>
          <a:p>
            <a:pPr marL="0" marR="0">
              <a:lnSpc>
                <a:spcPct val="115000"/>
              </a:lnSpc>
              <a:spcBef>
                <a:spcPts val="0"/>
              </a:spcBef>
              <a:spcAft>
                <a:spcPts val="0"/>
              </a:spcAft>
            </a:pPr>
            <a:r>
              <a:rPr lang="en-CA" sz="1400" b="1" i="1" u="sng" dirty="0">
                <a:effectLst/>
                <a:latin typeface="Aptos" panose="020B0004020202020204" pitchFamily="34" charset="0"/>
                <a:ea typeface="Aptos" panose="020B0004020202020204" pitchFamily="34" charset="0"/>
                <a:cs typeface="Times New Roman" panose="02020603050405020304" pitchFamily="18" charset="0"/>
              </a:rPr>
              <a:t>Every high-road leader must build skills that are valuable to all people and develop emotional capacity.</a:t>
            </a:r>
            <a:endParaRPr lang="en-US" sz="1400" b="1" i="1" u="sng"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r>
              <a:rPr lang="en-CA" sz="1400" kern="0" dirty="0">
                <a:effectLst/>
                <a:latin typeface="Aptos" panose="020B0004020202020204" pitchFamily="34" charset="0"/>
                <a:ea typeface="Aptos" panose="020B0004020202020204" pitchFamily="34" charset="0"/>
                <a:cs typeface="Times New Roman" panose="02020603050405020304" pitchFamily="18" charset="0"/>
              </a:rPr>
              <a:t>So, how do we actively build our high-road leadership skills in these areas and get people to be willing to follow us? </a:t>
            </a:r>
          </a:p>
          <a:p>
            <a:r>
              <a:rPr lang="en-CA" sz="1400" kern="0" dirty="0">
                <a:effectLst/>
                <a:latin typeface="Aptos" panose="020B0004020202020204" pitchFamily="34" charset="0"/>
                <a:ea typeface="Aptos" panose="020B0004020202020204" pitchFamily="34" charset="0"/>
                <a:cs typeface="Times New Roman" panose="02020603050405020304" pitchFamily="18" charset="0"/>
              </a:rPr>
              <a:t>Our mission today is to learn about these skills and actively apply them to our lives immediately.  </a:t>
            </a:r>
            <a:endParaRPr lang="en-CA" sz="1400" kern="0" dirty="0">
              <a:effectLst/>
              <a:latin typeface="Aptos" panose="020B0004020202020204" pitchFamily="34" charset="0"/>
              <a:cs typeface="Times New Roman" panose="02020603050405020304" pitchFamily="18" charset="0"/>
            </a:endParaRPr>
          </a:p>
          <a:p>
            <a:r>
              <a:rPr lang="en-CA" sz="1400" kern="0" dirty="0">
                <a:effectLst/>
                <a:latin typeface="Aptos" panose="020B0004020202020204" pitchFamily="34" charset="0"/>
                <a:cs typeface="Times New Roman" panose="02020603050405020304" pitchFamily="18" charset="0"/>
              </a:rPr>
              <a:t>6</a:t>
            </a:r>
            <a:endParaRPr lang="en-US" sz="1400" dirty="0"/>
          </a:p>
        </p:txBody>
      </p:sp>
      <p:sp>
        <p:nvSpPr>
          <p:cNvPr id="4" name="Slide Number Placeholder 3"/>
          <p:cNvSpPr>
            <a:spLocks noGrp="1"/>
          </p:cNvSpPr>
          <p:nvPr>
            <p:ph type="sldNum" sz="quarter" idx="5"/>
          </p:nvPr>
        </p:nvSpPr>
        <p:spPr/>
        <p:txBody>
          <a:bodyPr/>
          <a:lstStyle/>
          <a:p>
            <a:fld id="{29C33074-7191-4286-AF66-06A769233F73}" type="slidenum">
              <a:rPr lang="en-US" smtClean="0"/>
              <a:t>7</a:t>
            </a:fld>
            <a:endParaRPr lang="en-US"/>
          </a:p>
        </p:txBody>
      </p:sp>
    </p:spTree>
    <p:extLst>
      <p:ext uri="{BB962C8B-B14F-4D97-AF65-F5344CB8AC3E}">
        <p14:creationId xmlns:p14="http://schemas.microsoft.com/office/powerpoint/2010/main" val="151072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CA" sz="1400" b="1" dirty="0">
                <a:effectLst/>
                <a:latin typeface="+mn-lt"/>
                <a:ea typeface="Aptos" panose="020B0004020202020204" pitchFamily="34" charset="0"/>
                <a:cs typeface="Times New Roman" panose="02020603050405020304" pitchFamily="18" charset="0"/>
              </a:rPr>
              <a:t>TEACHING POINT/STORY/HE</a:t>
            </a:r>
            <a:endParaRPr lang="en-US"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CA"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b="1" i="1" u="sng" dirty="0">
                <a:solidFill>
                  <a:srgbClr val="C00000"/>
                </a:solidFill>
                <a:effectLst>
                  <a:outerShdw blurRad="38100" dist="38100" dir="2700000" algn="tl">
                    <a:srgbClr val="000000">
                      <a:alpha val="43137"/>
                    </a:srgbClr>
                  </a:outerShdw>
                </a:effectLst>
                <a:latin typeface="+mn-lt"/>
                <a:ea typeface="Aptos" panose="020B0004020202020204" pitchFamily="34" charset="0"/>
                <a:cs typeface="Times New Roman" panose="02020603050405020304" pitchFamily="18" charset="0"/>
              </a:rPr>
              <a:t>Valuing all people</a:t>
            </a:r>
            <a:r>
              <a:rPr lang="en-CA" sz="1400" dirty="0">
                <a:effectLst/>
                <a:latin typeface="+mn-lt"/>
                <a:ea typeface="Aptos" panose="020B0004020202020204" pitchFamily="34" charset="0"/>
                <a:cs typeface="Times New Roman" panose="02020603050405020304" pitchFamily="18" charset="0"/>
              </a:rPr>
              <a:t> is essential in leadership, but it's not always easy. Developing this skill is crucial for high-road leaders, regardless of the circumstances. </a:t>
            </a:r>
          </a:p>
          <a:p>
            <a:pPr marL="0" marR="0">
              <a:lnSpc>
                <a:spcPct val="115000"/>
              </a:lnSpc>
              <a:spcBef>
                <a:spcPts val="0"/>
              </a:spcBef>
              <a:spcAft>
                <a:spcPts val="0"/>
              </a:spcAft>
            </a:pPr>
            <a:endParaRPr lang="en-CA"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b="1" dirty="0">
                <a:solidFill>
                  <a:schemeClr val="accent5">
                    <a:lumMod val="75000"/>
                  </a:schemeClr>
                </a:solidFill>
                <a:effectLst>
                  <a:outerShdw blurRad="38100" dist="38100" dir="2700000" algn="tl">
                    <a:srgbClr val="000000">
                      <a:alpha val="43137"/>
                    </a:srgbClr>
                  </a:outerShdw>
                </a:effectLst>
                <a:highlight>
                  <a:srgbClr val="FFFF00"/>
                </a:highlight>
                <a:latin typeface="+mn-lt"/>
                <a:ea typeface="Aptos" panose="020B0004020202020204" pitchFamily="34" charset="0"/>
                <a:cs typeface="Times New Roman" panose="02020603050405020304" pitchFamily="18" charset="0"/>
              </a:rPr>
              <a:t>PS</a:t>
            </a:r>
            <a:r>
              <a:rPr lang="en-CA" sz="1400" dirty="0">
                <a:effectLst/>
                <a:latin typeface="+mn-lt"/>
                <a:ea typeface="Aptos" panose="020B0004020202020204" pitchFamily="34" charset="0"/>
                <a:cs typeface="Times New Roman" panose="02020603050405020304" pitchFamily="18" charset="0"/>
              </a:rPr>
              <a:t> – signs &amp; peeps</a:t>
            </a:r>
            <a:endParaRPr lang="en-US"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mn-lt"/>
                <a:ea typeface="Aptos" panose="020B0004020202020204" pitchFamily="34" charset="0"/>
                <a:cs typeface="Times New Roman" panose="02020603050405020304" pitchFamily="18" charset="0"/>
              </a:rPr>
              <a:t> </a:t>
            </a:r>
            <a:endParaRPr lang="en-US"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mn-lt"/>
                <a:ea typeface="Aptos" panose="020B0004020202020204" pitchFamily="34" charset="0"/>
                <a:cs typeface="Times New Roman" panose="02020603050405020304" pitchFamily="18" charset="0"/>
              </a:rPr>
              <a:t>Have you ever considered how you value others? </a:t>
            </a:r>
            <a:endParaRPr lang="en-US" sz="14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mn-lt"/>
                <a:ea typeface="Aptos" panose="020B0004020202020204" pitchFamily="34" charset="0"/>
                <a:cs typeface="Times New Roman" panose="02020603050405020304" pitchFamily="18" charset="0"/>
              </a:rPr>
              <a:t> </a:t>
            </a:r>
            <a:endParaRPr lang="en-US" sz="1400" dirty="0">
              <a:effectLst/>
              <a:latin typeface="+mn-lt"/>
              <a:ea typeface="Aptos" panose="020B0004020202020204" pitchFamily="34" charset="0"/>
              <a:cs typeface="Times New Roman" panose="02020603050405020304" pitchFamily="18" charset="0"/>
            </a:endParaRPr>
          </a:p>
          <a:p>
            <a:r>
              <a:rPr lang="en-US" sz="1400" b="0" i="0" kern="1200" dirty="0">
                <a:solidFill>
                  <a:schemeClr val="tx1"/>
                </a:solidFill>
                <a:effectLst/>
                <a:latin typeface="+mn-lt"/>
                <a:ea typeface="+mn-ea"/>
                <a:cs typeface="+mn-cs"/>
              </a:rPr>
              <a:t>How would you rate yourself on a scale of 1 to 10? With ten being, “I value others ahead of myself.”</a:t>
            </a:r>
            <a:endParaRPr lang="en-CA" sz="1400" kern="0" dirty="0">
              <a:effectLst/>
              <a:latin typeface="+mn-lt"/>
              <a:ea typeface="Aptos" panose="020B0004020202020204" pitchFamily="34" charset="0"/>
              <a:cs typeface="Times New Roman" panose="02020603050405020304" pitchFamily="18" charset="0"/>
            </a:endParaRPr>
          </a:p>
          <a:p>
            <a:endParaRPr lang="en-CA" sz="1400" kern="0" dirty="0">
              <a:effectLst/>
              <a:latin typeface="+mn-lt"/>
              <a:cs typeface="Times New Roman" panose="02020603050405020304" pitchFamily="18" charset="0"/>
            </a:endParaRPr>
          </a:p>
          <a:p>
            <a:r>
              <a:rPr lang="en-CA" sz="1400" kern="0" dirty="0">
                <a:effectLst/>
                <a:latin typeface="+mn-lt"/>
                <a:cs typeface="Times New Roman" panose="02020603050405020304" pitchFamily="18" charset="0"/>
              </a:rPr>
              <a:t>7</a:t>
            </a:r>
            <a:endParaRPr lang="en-US" sz="1400" dirty="0">
              <a:latin typeface="+mn-lt"/>
            </a:endParaRPr>
          </a:p>
        </p:txBody>
      </p:sp>
      <p:sp>
        <p:nvSpPr>
          <p:cNvPr id="4" name="Slide Number Placeholder 3"/>
          <p:cNvSpPr>
            <a:spLocks noGrp="1"/>
          </p:cNvSpPr>
          <p:nvPr>
            <p:ph type="sldNum" sz="quarter" idx="5"/>
          </p:nvPr>
        </p:nvSpPr>
        <p:spPr/>
        <p:txBody>
          <a:bodyPr/>
          <a:lstStyle/>
          <a:p>
            <a:fld id="{29C33074-7191-4286-AF66-06A769233F73}" type="slidenum">
              <a:rPr lang="en-US" smtClean="0"/>
              <a:t>8</a:t>
            </a:fld>
            <a:endParaRPr lang="en-US"/>
          </a:p>
        </p:txBody>
      </p:sp>
    </p:spTree>
    <p:extLst>
      <p:ext uri="{BB962C8B-B14F-4D97-AF65-F5344CB8AC3E}">
        <p14:creationId xmlns:p14="http://schemas.microsoft.com/office/powerpoint/2010/main" val="168374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It's likely tied to how you see yourself. Advice from Pastor Melvin Maxwell to his son John, </a:t>
            </a:r>
          </a:p>
          <a:p>
            <a:pPr marL="0" marR="0">
              <a:lnSpc>
                <a:spcPct val="115000"/>
              </a:lnSpc>
              <a:spcBef>
                <a:spcPts val="0"/>
              </a:spcBef>
              <a:spcAft>
                <a:spcPts val="0"/>
              </a:spcAft>
            </a:pPr>
            <a:r>
              <a:rPr lang="en-CA" sz="1400" b="1" u="sng" dirty="0">
                <a:effectLst/>
                <a:latin typeface="Aptos" panose="020B0004020202020204" pitchFamily="34" charset="0"/>
                <a:ea typeface="Aptos" panose="020B0004020202020204" pitchFamily="34" charset="0"/>
                <a:cs typeface="Times New Roman" panose="02020603050405020304" pitchFamily="18" charset="0"/>
              </a:rPr>
              <a:t>"Value people, believe in them, and love them unconditionally. Do those things every day, and you will be successful." </a:t>
            </a:r>
            <a:endParaRPr lang="en-US" sz="1400" b="1" u="sng"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To lead on the high road, we </a:t>
            </a:r>
            <a:r>
              <a:rPr lang="en-CA" sz="1400"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must learn to value all people, not just some</a:t>
            </a:r>
            <a:r>
              <a:rPr lang="en-CA" sz="1400" dirty="0">
                <a:effectLst/>
                <a:latin typeface="Aptos" panose="020B0004020202020204" pitchFamily="34" charset="0"/>
                <a:ea typeface="Aptos" panose="020B0004020202020204" pitchFamily="34" charset="0"/>
                <a:cs typeface="Times New Roman" panose="02020603050405020304" pitchFamily="18" charset="0"/>
              </a:rPr>
              <a:t>. How do we do this?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CA" sz="1400" dirty="0">
                <a:effectLst/>
                <a:latin typeface="Aptos" panose="020B0004020202020204" pitchFamily="34" charset="0"/>
                <a:ea typeface="Aptos" panose="020B0004020202020204" pitchFamily="34" charset="0"/>
                <a:cs typeface="Times New Roman" panose="02020603050405020304" pitchFamily="18" charset="0"/>
              </a:rPr>
              <a: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r>
              <a:rPr lang="en-CA" sz="1400" kern="0" dirty="0">
                <a:effectLst/>
                <a:latin typeface="Aptos" panose="020B0004020202020204" pitchFamily="34" charset="0"/>
                <a:ea typeface="Aptos" panose="020B0004020202020204" pitchFamily="34" charset="0"/>
                <a:cs typeface="Times New Roman" panose="02020603050405020304" pitchFamily="18" charset="0"/>
              </a:rPr>
              <a:t>What does this look like?</a:t>
            </a:r>
          </a:p>
          <a:p>
            <a:endParaRPr lang="en-CA" sz="1400" kern="0" dirty="0">
              <a:effectLst/>
              <a:latin typeface="Aptos" panose="020B0004020202020204" pitchFamily="34" charset="0"/>
              <a:ea typeface="Aptos" panose="020B0004020202020204" pitchFamily="34" charset="0"/>
              <a:cs typeface="Times New Roman" panose="02020603050405020304" pitchFamily="18" charset="0"/>
            </a:endParaRPr>
          </a:p>
          <a:p>
            <a:r>
              <a:rPr lang="en-CA" sz="1400" kern="0" dirty="0">
                <a:effectLst/>
                <a:latin typeface="Aptos" panose="020B0004020202020204" pitchFamily="34" charset="0"/>
                <a:ea typeface="Aptos" panose="020B0004020202020204" pitchFamily="34" charset="0"/>
                <a:cs typeface="Times New Roman" panose="02020603050405020304" pitchFamily="18" charset="0"/>
              </a:rPr>
              <a:t>8 </a:t>
            </a:r>
            <a:endParaRPr lang="en-US" sz="1050" dirty="0"/>
          </a:p>
        </p:txBody>
      </p:sp>
      <p:sp>
        <p:nvSpPr>
          <p:cNvPr id="4" name="Slide Number Placeholder 3"/>
          <p:cNvSpPr>
            <a:spLocks noGrp="1"/>
          </p:cNvSpPr>
          <p:nvPr>
            <p:ph type="sldNum" sz="quarter" idx="5"/>
          </p:nvPr>
        </p:nvSpPr>
        <p:spPr/>
        <p:txBody>
          <a:bodyPr/>
          <a:lstStyle/>
          <a:p>
            <a:fld id="{29C33074-7191-4286-AF66-06A769233F73}" type="slidenum">
              <a:rPr lang="en-US" smtClean="0"/>
              <a:t>9</a:t>
            </a:fld>
            <a:endParaRPr lang="en-US"/>
          </a:p>
        </p:txBody>
      </p:sp>
    </p:spTree>
    <p:extLst>
      <p:ext uri="{BB962C8B-B14F-4D97-AF65-F5344CB8AC3E}">
        <p14:creationId xmlns:p14="http://schemas.microsoft.com/office/powerpoint/2010/main" val="4021111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9C1E59-538F-4297-5696-198DCA5D220C}"/>
              </a:ext>
            </a:extLst>
          </p:cNvPr>
          <p:cNvPicPr>
            <a:picLocks noChangeAspect="1"/>
          </p:cNvPicPr>
          <p:nvPr userDrawn="1"/>
        </p:nvPicPr>
        <p:blipFill>
          <a:blip r:embed="rId2"/>
          <a:stretch>
            <a:fillRect/>
          </a:stretch>
        </p:blipFill>
        <p:spPr>
          <a:xfrm>
            <a:off x="0" y="-18048"/>
            <a:ext cx="12224084" cy="6876048"/>
          </a:xfrm>
          <a:prstGeom prst="rect">
            <a:avLst/>
          </a:prstGeom>
        </p:spPr>
      </p:pic>
    </p:spTree>
    <p:extLst>
      <p:ext uri="{BB962C8B-B14F-4D97-AF65-F5344CB8AC3E}">
        <p14:creationId xmlns:p14="http://schemas.microsoft.com/office/powerpoint/2010/main" val="32634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9C1E59-538F-4297-5696-198DCA5D220C}"/>
              </a:ext>
            </a:extLst>
          </p:cNvPr>
          <p:cNvPicPr>
            <a:picLocks noChangeAspect="1"/>
          </p:cNvPicPr>
          <p:nvPr userDrawn="1"/>
        </p:nvPicPr>
        <p:blipFill>
          <a:blip r:embed="rId2"/>
          <a:srcRect t="39699" b="32176"/>
          <a:stretch/>
        </p:blipFill>
        <p:spPr>
          <a:xfrm>
            <a:off x="0" y="0"/>
            <a:ext cx="12224084" cy="1933902"/>
          </a:xfrm>
          <a:prstGeom prst="rect">
            <a:avLst/>
          </a:prstGeom>
        </p:spPr>
      </p:pic>
    </p:spTree>
    <p:extLst>
      <p:ext uri="{BB962C8B-B14F-4D97-AF65-F5344CB8AC3E}">
        <p14:creationId xmlns:p14="http://schemas.microsoft.com/office/powerpoint/2010/main" val="127327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D3942C-547F-5B91-E4BC-87060DEAF115}"/>
              </a:ext>
            </a:extLst>
          </p:cNvPr>
          <p:cNvPicPr>
            <a:picLocks noChangeAspect="1"/>
          </p:cNvPicPr>
          <p:nvPr userDrawn="1"/>
        </p:nvPicPr>
        <p:blipFill>
          <a:blip r:embed="rId2"/>
          <a:srcRect l="1399" r="66717"/>
          <a:stretch/>
        </p:blipFill>
        <p:spPr>
          <a:xfrm>
            <a:off x="-29165" y="-63501"/>
            <a:ext cx="3951808" cy="6972299"/>
          </a:xfrm>
          <a:prstGeom prst="rect">
            <a:avLst/>
          </a:prstGeom>
        </p:spPr>
      </p:pic>
    </p:spTree>
    <p:extLst>
      <p:ext uri="{BB962C8B-B14F-4D97-AF65-F5344CB8AC3E}">
        <p14:creationId xmlns:p14="http://schemas.microsoft.com/office/powerpoint/2010/main" val="340676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D3942C-547F-5B91-E4BC-87060DEAF115}"/>
              </a:ext>
            </a:extLst>
          </p:cNvPr>
          <p:cNvPicPr>
            <a:picLocks noChangeAspect="1"/>
          </p:cNvPicPr>
          <p:nvPr userDrawn="1"/>
        </p:nvPicPr>
        <p:blipFill>
          <a:blip r:embed="rId2"/>
          <a:srcRect l="1399" r="66717"/>
          <a:stretch/>
        </p:blipFill>
        <p:spPr>
          <a:xfrm rot="10800000">
            <a:off x="-29165" y="-63501"/>
            <a:ext cx="3951808" cy="6972299"/>
          </a:xfrm>
          <a:prstGeom prst="rect">
            <a:avLst/>
          </a:prstGeom>
        </p:spPr>
      </p:pic>
    </p:spTree>
    <p:extLst>
      <p:ext uri="{BB962C8B-B14F-4D97-AF65-F5344CB8AC3E}">
        <p14:creationId xmlns:p14="http://schemas.microsoft.com/office/powerpoint/2010/main" val="311230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A6B0E-D59C-E66C-059A-597B5949C822}"/>
              </a:ext>
            </a:extLst>
          </p:cNvPr>
          <p:cNvPicPr>
            <a:picLocks noChangeAspect="1"/>
          </p:cNvPicPr>
          <p:nvPr userDrawn="1"/>
        </p:nvPicPr>
        <p:blipFill>
          <a:blip r:embed="rId2"/>
          <a:srcRect l="1399" r="66717"/>
          <a:stretch/>
        </p:blipFill>
        <p:spPr>
          <a:xfrm>
            <a:off x="8253444" y="-63501"/>
            <a:ext cx="3951808" cy="6972299"/>
          </a:xfrm>
          <a:prstGeom prst="rect">
            <a:avLst/>
          </a:prstGeom>
        </p:spPr>
      </p:pic>
    </p:spTree>
    <p:extLst>
      <p:ext uri="{BB962C8B-B14F-4D97-AF65-F5344CB8AC3E}">
        <p14:creationId xmlns:p14="http://schemas.microsoft.com/office/powerpoint/2010/main" val="29363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A6B0E-D59C-E66C-059A-597B5949C822}"/>
              </a:ext>
            </a:extLst>
          </p:cNvPr>
          <p:cNvPicPr>
            <a:picLocks noChangeAspect="1"/>
          </p:cNvPicPr>
          <p:nvPr userDrawn="1"/>
        </p:nvPicPr>
        <p:blipFill>
          <a:blip r:embed="rId2"/>
          <a:srcRect l="1399" r="66717"/>
          <a:stretch/>
        </p:blipFill>
        <p:spPr>
          <a:xfrm rot="10800000">
            <a:off x="8253444" y="-63501"/>
            <a:ext cx="3951808" cy="6972299"/>
          </a:xfrm>
          <a:prstGeom prst="rect">
            <a:avLst/>
          </a:prstGeom>
        </p:spPr>
      </p:pic>
    </p:spTree>
    <p:extLst>
      <p:ext uri="{BB962C8B-B14F-4D97-AF65-F5344CB8AC3E}">
        <p14:creationId xmlns:p14="http://schemas.microsoft.com/office/powerpoint/2010/main" val="2413505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313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3"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D008-43EC-95C4-4D9D-6749A091E79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498B6FC-F210-F4E8-8EDF-CB0864D887A3}"/>
              </a:ext>
            </a:extLst>
          </p:cNvPr>
          <p:cNvSpPr/>
          <p:nvPr/>
        </p:nvSpPr>
        <p:spPr>
          <a:xfrm>
            <a:off x="0" y="2977445"/>
            <a:ext cx="12224084" cy="388071"/>
          </a:xfrm>
          <a:prstGeom prst="rect">
            <a:avLst/>
          </a:prstGeom>
          <a:solidFill>
            <a:srgbClr val="C68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B0015"/>
              </a:solidFill>
            </a:endParaRPr>
          </a:p>
        </p:txBody>
      </p:sp>
      <p:sp>
        <p:nvSpPr>
          <p:cNvPr id="9" name="Title 1">
            <a:extLst>
              <a:ext uri="{FF2B5EF4-FFF2-40B4-BE49-F238E27FC236}">
                <a16:creationId xmlns:a16="http://schemas.microsoft.com/office/drawing/2014/main" id="{6ED15253-9067-9BEC-016B-A3695EDA8628}"/>
              </a:ext>
            </a:extLst>
          </p:cNvPr>
          <p:cNvSpPr>
            <a:spLocks noGrp="1"/>
          </p:cNvSpPr>
          <p:nvPr>
            <p:ph type="ctrTitle" idx="4294967295"/>
          </p:nvPr>
        </p:nvSpPr>
        <p:spPr>
          <a:xfrm>
            <a:off x="4074695" y="666483"/>
            <a:ext cx="7411452" cy="1881809"/>
          </a:xfrm>
          <a:prstGeom prst="rect">
            <a:avLst/>
          </a:prstGeom>
        </p:spPr>
        <p:txBody>
          <a:bodyPr anchor="ctr">
            <a:normAutofit/>
          </a:bodyPr>
          <a:lstStyle/>
          <a:p>
            <a:pPr algn="ctr"/>
            <a:r>
              <a:rPr lang="en-US" sz="7200" dirty="0">
                <a:solidFill>
                  <a:srgbClr val="DEB043"/>
                </a:solidFill>
                <a:latin typeface="Felix Titling" pitchFamily="82" charset="77"/>
              </a:rPr>
              <a:t>Doug cross</a:t>
            </a:r>
            <a:endParaRPr lang="en-US" sz="4800" dirty="0">
              <a:solidFill>
                <a:srgbClr val="DEB043"/>
              </a:solidFill>
              <a:latin typeface="Felix Titling" pitchFamily="82" charset="77"/>
            </a:endParaRPr>
          </a:p>
        </p:txBody>
      </p:sp>
      <p:pic>
        <p:nvPicPr>
          <p:cNvPr id="2" name="Picture 1">
            <a:extLst>
              <a:ext uri="{FF2B5EF4-FFF2-40B4-BE49-F238E27FC236}">
                <a16:creationId xmlns:a16="http://schemas.microsoft.com/office/drawing/2014/main" id="{9A45A458-4AAC-74A9-573B-5EFD6E0CC4D9}"/>
              </a:ext>
            </a:extLst>
          </p:cNvPr>
          <p:cNvPicPr>
            <a:picLocks noChangeAspect="1"/>
          </p:cNvPicPr>
          <p:nvPr/>
        </p:nvPicPr>
        <p:blipFill>
          <a:blip r:embed="rId3"/>
          <a:srcRect l="33160" r="33851" b="36051"/>
          <a:stretch>
            <a:fillRect/>
          </a:stretch>
        </p:blipFill>
        <p:spPr>
          <a:xfrm>
            <a:off x="417095" y="150744"/>
            <a:ext cx="2679032" cy="3462132"/>
          </a:xfrm>
          <a:prstGeom prst="ellipse">
            <a:avLst/>
          </a:prstGeom>
          <a:ln>
            <a:noFill/>
          </a:ln>
          <a:effectLst>
            <a:softEdge rad="112500"/>
          </a:effectLst>
        </p:spPr>
      </p:pic>
      <p:sp>
        <p:nvSpPr>
          <p:cNvPr id="3" name="Title 1">
            <a:extLst>
              <a:ext uri="{FF2B5EF4-FFF2-40B4-BE49-F238E27FC236}">
                <a16:creationId xmlns:a16="http://schemas.microsoft.com/office/drawing/2014/main" id="{34913D5D-4A57-ADE6-B4EA-537FAE3D06BB}"/>
              </a:ext>
            </a:extLst>
          </p:cNvPr>
          <p:cNvSpPr txBox="1">
            <a:spLocks/>
          </p:cNvSpPr>
          <p:nvPr/>
        </p:nvSpPr>
        <p:spPr>
          <a:xfrm>
            <a:off x="128337" y="3612876"/>
            <a:ext cx="11871158" cy="299647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solidFill>
                  <a:srgbClr val="DEB043"/>
                </a:solidFill>
                <a:latin typeface="Felix Titling" pitchFamily="82" charset="77"/>
              </a:rPr>
              <a:t>30 years in business</a:t>
            </a:r>
          </a:p>
          <a:p>
            <a:pPr marL="571500" indent="-571500">
              <a:buFont typeface="Arial" panose="020B0604020202020204" pitchFamily="34" charset="0"/>
              <a:buChar char="•"/>
            </a:pPr>
            <a:endParaRPr lang="en-US" sz="4000" dirty="0">
              <a:solidFill>
                <a:srgbClr val="DEB043"/>
              </a:solidFill>
              <a:latin typeface="Felix Titling" pitchFamily="82" charset="77"/>
            </a:endParaRPr>
          </a:p>
          <a:p>
            <a:pPr marL="571500" indent="-571500">
              <a:buFont typeface="Arial" panose="020B0604020202020204" pitchFamily="34" charset="0"/>
              <a:buChar char="•"/>
            </a:pPr>
            <a:r>
              <a:rPr lang="en-US" sz="4000" dirty="0">
                <a:solidFill>
                  <a:srgbClr val="DEB043"/>
                </a:solidFill>
                <a:latin typeface="Felix Titling" pitchFamily="82" charset="77"/>
              </a:rPr>
              <a:t>2015 – joined john maxwell</a:t>
            </a:r>
          </a:p>
          <a:p>
            <a:pPr marL="571500" indent="-571500">
              <a:buFont typeface="Arial" panose="020B0604020202020204" pitchFamily="34" charset="0"/>
              <a:buChar char="•"/>
            </a:pPr>
            <a:endParaRPr lang="en-US" sz="4000" dirty="0">
              <a:solidFill>
                <a:srgbClr val="DEB043"/>
              </a:solidFill>
              <a:latin typeface="Felix Titling" pitchFamily="82" charset="77"/>
            </a:endParaRPr>
          </a:p>
          <a:p>
            <a:pPr marL="571500" indent="-571500">
              <a:buFont typeface="Arial" panose="020B0604020202020204" pitchFamily="34" charset="0"/>
              <a:buChar char="•"/>
            </a:pPr>
            <a:r>
              <a:rPr lang="en-US" sz="4000" dirty="0">
                <a:solidFill>
                  <a:srgbClr val="DEB043"/>
                </a:solidFill>
                <a:latin typeface="Felix Titling" pitchFamily="82" charset="77"/>
              </a:rPr>
              <a:t>Speaker, leadership trainer, &amp; coach</a:t>
            </a:r>
          </a:p>
          <a:p>
            <a:pPr marL="571500" indent="-571500">
              <a:buFont typeface="Arial" panose="020B0604020202020204" pitchFamily="34" charset="0"/>
              <a:buChar char="•"/>
            </a:pPr>
            <a:endParaRPr lang="en-US" sz="4000" dirty="0">
              <a:solidFill>
                <a:srgbClr val="DEB043"/>
              </a:solidFill>
              <a:latin typeface="Felix Titling" pitchFamily="82" charset="77"/>
            </a:endParaRPr>
          </a:p>
        </p:txBody>
      </p:sp>
    </p:spTree>
    <p:extLst>
      <p:ext uri="{BB962C8B-B14F-4D97-AF65-F5344CB8AC3E}">
        <p14:creationId xmlns:p14="http://schemas.microsoft.com/office/powerpoint/2010/main" val="9076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097B1909-A1DC-B70B-6CC0-11D132ECB29E}"/>
              </a:ext>
            </a:extLst>
          </p:cNvPr>
          <p:cNvPicPr>
            <a:picLocks noChangeAspect="1"/>
          </p:cNvPicPr>
          <p:nvPr/>
        </p:nvPicPr>
        <p:blipFill>
          <a:blip r:embed="rId3" cstate="print">
            <a:extLst>
              <a:ext uri="{28A0092B-C50C-407E-A947-70E740481C1C}">
                <a14:useLocalDpi xmlns:a14="http://schemas.microsoft.com/office/drawing/2010/main" val="0"/>
              </a:ext>
            </a:extLst>
          </a:blip>
          <a:srcRect l="9091" r="20574"/>
          <a:stretch/>
        </p:blipFill>
        <p:spPr>
          <a:xfrm>
            <a:off x="755375" y="649358"/>
            <a:ext cx="5844208"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grpSp>
        <p:nvGrpSpPr>
          <p:cNvPr id="2" name="Group 1">
            <a:extLst>
              <a:ext uri="{FF2B5EF4-FFF2-40B4-BE49-F238E27FC236}">
                <a16:creationId xmlns:a16="http://schemas.microsoft.com/office/drawing/2014/main" id="{BFAB6CE8-550F-CE68-2E2C-BE6726DDF3FB}"/>
              </a:ext>
            </a:extLst>
          </p:cNvPr>
          <p:cNvGrpSpPr/>
          <p:nvPr/>
        </p:nvGrpSpPr>
        <p:grpSpPr>
          <a:xfrm>
            <a:off x="6279439" y="669234"/>
            <a:ext cx="5287616" cy="1325563"/>
            <a:chOff x="5910471" y="1374875"/>
            <a:chExt cx="5287616" cy="1325563"/>
          </a:xfrm>
        </p:grpSpPr>
        <p:sp>
          <p:nvSpPr>
            <p:cNvPr id="5" name="Rectangle 4">
              <a:extLst>
                <a:ext uri="{FF2B5EF4-FFF2-40B4-BE49-F238E27FC236}">
                  <a16:creationId xmlns:a16="http://schemas.microsoft.com/office/drawing/2014/main" id="{B224E04D-2A34-8F2B-19F9-EA27ED2BEE0D}"/>
                </a:ext>
              </a:extLst>
            </p:cNvPr>
            <p:cNvSpPr/>
            <p:nvPr/>
          </p:nvSpPr>
          <p:spPr>
            <a:xfrm>
              <a:off x="5910471" y="1374875"/>
              <a:ext cx="5287616" cy="1325563"/>
            </a:xfrm>
            <a:prstGeom prst="rect">
              <a:avLst/>
            </a:prstGeom>
            <a:solidFill>
              <a:srgbClr val="1E5388"/>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Title 1">
              <a:extLst>
                <a:ext uri="{FF2B5EF4-FFF2-40B4-BE49-F238E27FC236}">
                  <a16:creationId xmlns:a16="http://schemas.microsoft.com/office/drawing/2014/main" id="{4B3C8327-D652-15C6-3114-E5F838180494}"/>
                </a:ext>
              </a:extLst>
            </p:cNvPr>
            <p:cNvSpPr txBox="1">
              <a:spLocks/>
            </p:cNvSpPr>
            <p:nvPr/>
          </p:nvSpPr>
          <p:spPr>
            <a:xfrm>
              <a:off x="6069496" y="1539215"/>
              <a:ext cx="4943061" cy="99788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Work Sans SemiBold" pitchFamily="2" charset="77"/>
                </a:rPr>
                <a:t>VALUE ALL PEOPLE</a:t>
              </a:r>
            </a:p>
            <a:p>
              <a:pPr algn="ctr"/>
              <a:r>
                <a:rPr lang="en-US" sz="3600" b="1" dirty="0">
                  <a:solidFill>
                    <a:schemeClr val="bg1"/>
                  </a:solidFill>
                  <a:latin typeface="Work Sans SemiBold" pitchFamily="2" charset="77"/>
                </a:rPr>
                <a:t>FRAMEWORK</a:t>
              </a:r>
            </a:p>
          </p:txBody>
        </p:sp>
      </p:grpSp>
      <p:sp>
        <p:nvSpPr>
          <p:cNvPr id="7" name="Content Placeholder 2">
            <a:extLst>
              <a:ext uri="{FF2B5EF4-FFF2-40B4-BE49-F238E27FC236}">
                <a16:creationId xmlns:a16="http://schemas.microsoft.com/office/drawing/2014/main" id="{42F1FEAC-E504-89D6-F584-7F2448B165DC}"/>
              </a:ext>
            </a:extLst>
          </p:cNvPr>
          <p:cNvSpPr txBox="1">
            <a:spLocks/>
          </p:cNvSpPr>
          <p:nvPr/>
        </p:nvSpPr>
        <p:spPr>
          <a:xfrm>
            <a:off x="6758610" y="2269594"/>
            <a:ext cx="4952127" cy="3345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3200" dirty="0">
                <a:solidFill>
                  <a:srgbClr val="1E5388"/>
                </a:solidFill>
                <a:latin typeface="Work Sans Medium" pitchFamily="2" charset="77"/>
              </a:rPr>
              <a:t>Embrace Them</a:t>
            </a:r>
          </a:p>
          <a:p>
            <a:pPr>
              <a:buFont typeface="Wingdings" pitchFamily="2" charset="2"/>
              <a:buChar char="§"/>
            </a:pPr>
            <a:endParaRPr lang="en-US" sz="1400" dirty="0">
              <a:solidFill>
                <a:srgbClr val="1E5388"/>
              </a:solidFill>
              <a:latin typeface="Work Sans Medium" pitchFamily="2" charset="77"/>
            </a:endParaRPr>
          </a:p>
          <a:p>
            <a:pPr>
              <a:buFont typeface="Wingdings" pitchFamily="2" charset="2"/>
              <a:buChar char="§"/>
            </a:pPr>
            <a:r>
              <a:rPr lang="en-US" sz="3200" dirty="0">
                <a:solidFill>
                  <a:srgbClr val="1E5388"/>
                </a:solidFill>
                <a:latin typeface="Work Sans Medium" pitchFamily="2" charset="77"/>
              </a:rPr>
              <a:t>Believe In Their Potential</a:t>
            </a:r>
          </a:p>
          <a:p>
            <a:pPr>
              <a:buFont typeface="Wingdings" pitchFamily="2" charset="2"/>
              <a:buChar char="§"/>
            </a:pPr>
            <a:endParaRPr lang="en-US" sz="1400" dirty="0">
              <a:solidFill>
                <a:srgbClr val="1E5388"/>
              </a:solidFill>
              <a:latin typeface="Work Sans Medium" pitchFamily="2" charset="77"/>
            </a:endParaRPr>
          </a:p>
          <a:p>
            <a:pPr>
              <a:buFont typeface="Wingdings" pitchFamily="2" charset="2"/>
              <a:buChar char="§"/>
            </a:pPr>
            <a:r>
              <a:rPr lang="en-US" sz="3200" dirty="0">
                <a:solidFill>
                  <a:srgbClr val="1E5388"/>
                </a:solidFill>
                <a:latin typeface="Work Sans Medium" pitchFamily="2" charset="77"/>
              </a:rPr>
              <a:t>Extend Unconditional Love</a:t>
            </a:r>
          </a:p>
        </p:txBody>
      </p:sp>
    </p:spTree>
    <p:extLst>
      <p:ext uri="{BB962C8B-B14F-4D97-AF65-F5344CB8AC3E}">
        <p14:creationId xmlns:p14="http://schemas.microsoft.com/office/powerpoint/2010/main" val="3687321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A0884D29-F8C2-E62D-F4C4-36684AFB3005}"/>
              </a:ext>
            </a:extLst>
          </p:cNvPr>
          <p:cNvPicPr>
            <a:picLocks noChangeAspect="1"/>
          </p:cNvPicPr>
          <p:nvPr/>
        </p:nvPicPr>
        <p:blipFill>
          <a:blip r:embed="rId3" cstate="print">
            <a:extLst>
              <a:ext uri="{28A0092B-C50C-407E-A947-70E740481C1C}">
                <a14:useLocalDpi xmlns:a14="http://schemas.microsoft.com/office/drawing/2010/main" val="0"/>
              </a:ext>
            </a:extLst>
          </a:blip>
          <a:srcRect l="18918" t="12258" r="36597" b="20323"/>
          <a:stretch/>
        </p:blipFill>
        <p:spPr>
          <a:xfrm>
            <a:off x="755375" y="649358"/>
            <a:ext cx="5844208"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grpSp>
        <p:nvGrpSpPr>
          <p:cNvPr id="2" name="Group 1">
            <a:extLst>
              <a:ext uri="{FF2B5EF4-FFF2-40B4-BE49-F238E27FC236}">
                <a16:creationId xmlns:a16="http://schemas.microsoft.com/office/drawing/2014/main" id="{A93014A4-0821-45D5-478B-FB11FB8EB27C}"/>
              </a:ext>
            </a:extLst>
          </p:cNvPr>
          <p:cNvGrpSpPr/>
          <p:nvPr/>
        </p:nvGrpSpPr>
        <p:grpSpPr>
          <a:xfrm>
            <a:off x="6135059" y="765279"/>
            <a:ext cx="5287616" cy="864742"/>
            <a:chOff x="5910471" y="1374876"/>
            <a:chExt cx="5287616" cy="864742"/>
          </a:xfrm>
        </p:grpSpPr>
        <p:sp>
          <p:nvSpPr>
            <p:cNvPr id="5" name="Rectangle 4">
              <a:extLst>
                <a:ext uri="{FF2B5EF4-FFF2-40B4-BE49-F238E27FC236}">
                  <a16:creationId xmlns:a16="http://schemas.microsoft.com/office/drawing/2014/main" id="{DBDD06A8-B867-C8E2-2D7B-60BD934D6C00}"/>
                </a:ext>
              </a:extLst>
            </p:cNvPr>
            <p:cNvSpPr/>
            <p:nvPr/>
          </p:nvSpPr>
          <p:spPr>
            <a:xfrm>
              <a:off x="5910471" y="1374876"/>
              <a:ext cx="5287616" cy="864742"/>
            </a:xfrm>
            <a:prstGeom prst="rect">
              <a:avLst/>
            </a:prstGeom>
            <a:solidFill>
              <a:srgbClr val="BB0015"/>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Title 1">
              <a:extLst>
                <a:ext uri="{FF2B5EF4-FFF2-40B4-BE49-F238E27FC236}">
                  <a16:creationId xmlns:a16="http://schemas.microsoft.com/office/drawing/2014/main" id="{5FDCC060-17CA-68ED-C5AA-CEE8F3C035C3}"/>
                </a:ext>
              </a:extLst>
            </p:cNvPr>
            <p:cNvSpPr txBox="1">
              <a:spLocks/>
            </p:cNvSpPr>
            <p:nvPr/>
          </p:nvSpPr>
          <p:spPr>
            <a:xfrm>
              <a:off x="6069496" y="1539215"/>
              <a:ext cx="4943061" cy="598947"/>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Work Sans SemiBold" pitchFamily="2" charset="77"/>
                </a:rPr>
                <a:t>EMBRACE PEOPLE</a:t>
              </a:r>
            </a:p>
          </p:txBody>
        </p:sp>
      </p:grpSp>
      <p:sp>
        <p:nvSpPr>
          <p:cNvPr id="3" name="Content Placeholder 2">
            <a:extLst>
              <a:ext uri="{FF2B5EF4-FFF2-40B4-BE49-F238E27FC236}">
                <a16:creationId xmlns:a16="http://schemas.microsoft.com/office/drawing/2014/main" id="{912BF717-6740-7BE3-E81A-0EFE41BBDDF5}"/>
              </a:ext>
            </a:extLst>
          </p:cNvPr>
          <p:cNvSpPr>
            <a:spLocks noGrp="1"/>
          </p:cNvSpPr>
          <p:nvPr>
            <p:ph idx="4294967295"/>
          </p:nvPr>
        </p:nvSpPr>
        <p:spPr>
          <a:xfrm>
            <a:off x="6737684" y="1941095"/>
            <a:ext cx="4812632" cy="4363452"/>
          </a:xfrm>
          <a:prstGeom prst="rect">
            <a:avLst/>
          </a:prstGeom>
        </p:spPr>
        <p:txBody>
          <a:bodyPr/>
          <a:lstStyle/>
          <a:p>
            <a:pPr marL="0" indent="0">
              <a:lnSpc>
                <a:spcPct val="100000"/>
              </a:lnSpc>
              <a:spcBef>
                <a:spcPts val="1200"/>
              </a:spcBef>
              <a:buNone/>
            </a:pPr>
            <a:r>
              <a:rPr lang="en-US" dirty="0">
                <a:solidFill>
                  <a:srgbClr val="1E5388"/>
                </a:solidFill>
                <a:latin typeface="Work Sans Medium" pitchFamily="2" charset="77"/>
              </a:rPr>
              <a:t>The most important skill to develop to </a:t>
            </a:r>
            <a:r>
              <a:rPr lang="en-US" u="sng" dirty="0">
                <a:solidFill>
                  <a:srgbClr val="1E5388"/>
                </a:solidFill>
                <a:effectLst>
                  <a:outerShdw blurRad="38100" dist="38100" dir="2700000" algn="tl">
                    <a:srgbClr val="000000">
                      <a:alpha val="43137"/>
                    </a:srgbClr>
                  </a:outerShdw>
                </a:effectLst>
                <a:latin typeface="Work Sans Medium" pitchFamily="2" charset="77"/>
              </a:rPr>
              <a:t>value people</a:t>
            </a:r>
            <a:r>
              <a:rPr lang="en-US" dirty="0">
                <a:solidFill>
                  <a:srgbClr val="1E5388"/>
                </a:solidFill>
                <a:latin typeface="Work Sans Medium" pitchFamily="2" charset="77"/>
              </a:rPr>
              <a:t>.</a:t>
            </a:r>
          </a:p>
          <a:p>
            <a:pPr marL="0" indent="0">
              <a:lnSpc>
                <a:spcPct val="100000"/>
              </a:lnSpc>
              <a:spcBef>
                <a:spcPts val="1200"/>
              </a:spcBef>
              <a:buNone/>
            </a:pPr>
            <a:endParaRPr lang="en-US" sz="1000" dirty="0">
              <a:solidFill>
                <a:srgbClr val="1E5388"/>
              </a:solidFill>
              <a:latin typeface="Work Sans Medium" pitchFamily="2" charset="77"/>
            </a:endParaRPr>
          </a:p>
          <a:p>
            <a:pPr marL="0" indent="0">
              <a:lnSpc>
                <a:spcPct val="100000"/>
              </a:lnSpc>
              <a:spcBef>
                <a:spcPts val="1200"/>
              </a:spcBef>
              <a:buNone/>
            </a:pPr>
            <a:r>
              <a:rPr lang="en-US" dirty="0">
                <a:solidFill>
                  <a:srgbClr val="1E5388"/>
                </a:solidFill>
                <a:latin typeface="Work Sans Medium" pitchFamily="2" charset="77"/>
              </a:rPr>
              <a:t>Start of being a High-Road Leader</a:t>
            </a:r>
          </a:p>
          <a:p>
            <a:pPr marL="0" indent="0">
              <a:lnSpc>
                <a:spcPct val="100000"/>
              </a:lnSpc>
              <a:spcBef>
                <a:spcPts val="1200"/>
              </a:spcBef>
              <a:buNone/>
            </a:pPr>
            <a:endParaRPr lang="en-US" sz="1000" dirty="0">
              <a:solidFill>
                <a:srgbClr val="1E5388"/>
              </a:solidFill>
              <a:latin typeface="Work Sans Medium" pitchFamily="2" charset="77"/>
            </a:endParaRPr>
          </a:p>
          <a:p>
            <a:pPr marL="0" indent="0">
              <a:lnSpc>
                <a:spcPct val="100000"/>
              </a:lnSpc>
              <a:spcBef>
                <a:spcPts val="1200"/>
              </a:spcBef>
              <a:buNone/>
            </a:pPr>
            <a:r>
              <a:rPr lang="en-US" dirty="0">
                <a:solidFill>
                  <a:srgbClr val="1E5388"/>
                </a:solidFill>
                <a:latin typeface="Work Sans Medium" pitchFamily="2" charset="77"/>
              </a:rPr>
              <a:t>Sees the </a:t>
            </a:r>
            <a:r>
              <a:rPr lang="en-US" u="sng" dirty="0">
                <a:solidFill>
                  <a:srgbClr val="1E5388"/>
                </a:solidFill>
                <a:effectLst>
                  <a:outerShdw blurRad="38100" dist="38100" dir="2700000" algn="tl">
                    <a:srgbClr val="000000">
                      <a:alpha val="43137"/>
                    </a:srgbClr>
                  </a:outerShdw>
                </a:effectLst>
                <a:latin typeface="Work Sans Medium" pitchFamily="2" charset="77"/>
              </a:rPr>
              <a:t>Worth</a:t>
            </a:r>
            <a:r>
              <a:rPr lang="en-US" dirty="0">
                <a:solidFill>
                  <a:srgbClr val="1E5388"/>
                </a:solidFill>
                <a:latin typeface="Work Sans Medium" pitchFamily="2" charset="77"/>
              </a:rPr>
              <a:t> of Every Human Being</a:t>
            </a:r>
          </a:p>
        </p:txBody>
      </p:sp>
    </p:spTree>
    <p:extLst>
      <p:ext uri="{BB962C8B-B14F-4D97-AF65-F5344CB8AC3E}">
        <p14:creationId xmlns:p14="http://schemas.microsoft.com/office/powerpoint/2010/main" val="579815165"/>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67CA7FA2-2F99-0EB7-0CF2-43C2F394FE52}"/>
              </a:ext>
            </a:extLst>
          </p:cNvPr>
          <p:cNvPicPr>
            <a:picLocks noChangeAspect="1"/>
          </p:cNvPicPr>
          <p:nvPr/>
        </p:nvPicPr>
        <p:blipFill>
          <a:blip r:embed="rId3" cstate="print">
            <a:extLst>
              <a:ext uri="{28A0092B-C50C-407E-A947-70E740481C1C}">
                <a14:useLocalDpi xmlns:a14="http://schemas.microsoft.com/office/drawing/2010/main" val="0"/>
              </a:ext>
            </a:extLst>
          </a:blip>
          <a:srcRect l="14608" r="14608"/>
          <a:stretch/>
        </p:blipFill>
        <p:spPr>
          <a:xfrm>
            <a:off x="5555101" y="649358"/>
            <a:ext cx="5881526"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sp>
        <p:nvSpPr>
          <p:cNvPr id="5" name="Content Placeholder 2">
            <a:extLst>
              <a:ext uri="{FF2B5EF4-FFF2-40B4-BE49-F238E27FC236}">
                <a16:creationId xmlns:a16="http://schemas.microsoft.com/office/drawing/2014/main" id="{9D4AC5BC-535C-C75C-A721-8C188D78CD1B}"/>
              </a:ext>
            </a:extLst>
          </p:cNvPr>
          <p:cNvSpPr txBox="1">
            <a:spLocks/>
          </p:cNvSpPr>
          <p:nvPr/>
        </p:nvSpPr>
        <p:spPr>
          <a:xfrm>
            <a:off x="241326" y="1371600"/>
            <a:ext cx="4556310" cy="1388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ct val="100000"/>
              <a:buNone/>
            </a:pPr>
            <a:r>
              <a:rPr lang="en-US" sz="3200" b="1" spc="100" dirty="0">
                <a:solidFill>
                  <a:srgbClr val="BB0015"/>
                </a:solidFill>
                <a:latin typeface="Work Sans SemiBold" pitchFamily="2" charset="77"/>
              </a:rPr>
              <a:t> BELIEVE THAT</a:t>
            </a:r>
          </a:p>
          <a:p>
            <a:pPr marL="0" indent="0">
              <a:lnSpc>
                <a:spcPct val="100000"/>
              </a:lnSpc>
              <a:spcBef>
                <a:spcPts val="0"/>
              </a:spcBef>
              <a:buSzPct val="100000"/>
              <a:buNone/>
            </a:pPr>
            <a:endParaRPr lang="en-US" sz="800" b="1" spc="100" dirty="0">
              <a:solidFill>
                <a:srgbClr val="BB0015"/>
              </a:solidFill>
              <a:latin typeface="Work Sans SemiBold" pitchFamily="2" charset="77"/>
            </a:endParaRPr>
          </a:p>
          <a:p>
            <a:pPr marL="0" indent="0">
              <a:lnSpc>
                <a:spcPct val="100000"/>
              </a:lnSpc>
              <a:spcBef>
                <a:spcPts val="0"/>
              </a:spcBef>
              <a:buSzPct val="100000"/>
              <a:buNone/>
            </a:pPr>
            <a:r>
              <a:rPr lang="en-US" sz="3200" b="1" spc="100" dirty="0">
                <a:solidFill>
                  <a:srgbClr val="BB0015"/>
                </a:solidFill>
                <a:latin typeface="Work Sans SemiBold" pitchFamily="2" charset="77"/>
              </a:rPr>
              <a:t> PEOPLE CAN:</a:t>
            </a:r>
          </a:p>
        </p:txBody>
      </p:sp>
      <p:grpSp>
        <p:nvGrpSpPr>
          <p:cNvPr id="2" name="Group 1">
            <a:extLst>
              <a:ext uri="{FF2B5EF4-FFF2-40B4-BE49-F238E27FC236}">
                <a16:creationId xmlns:a16="http://schemas.microsoft.com/office/drawing/2014/main" id="{41495E01-5091-66D7-C481-D285835BD327}"/>
              </a:ext>
            </a:extLst>
          </p:cNvPr>
          <p:cNvGrpSpPr/>
          <p:nvPr/>
        </p:nvGrpSpPr>
        <p:grpSpPr>
          <a:xfrm>
            <a:off x="241326" y="260268"/>
            <a:ext cx="7726021" cy="778180"/>
            <a:chOff x="530084" y="1196742"/>
            <a:chExt cx="7726021" cy="778180"/>
          </a:xfrm>
        </p:grpSpPr>
        <p:sp>
          <p:nvSpPr>
            <p:cNvPr id="6" name="Rectangle 5">
              <a:extLst>
                <a:ext uri="{FF2B5EF4-FFF2-40B4-BE49-F238E27FC236}">
                  <a16:creationId xmlns:a16="http://schemas.microsoft.com/office/drawing/2014/main" id="{69A2F77C-3043-A8CD-DD73-C7A3C79F4C38}"/>
                </a:ext>
              </a:extLst>
            </p:cNvPr>
            <p:cNvSpPr/>
            <p:nvPr/>
          </p:nvSpPr>
          <p:spPr>
            <a:xfrm>
              <a:off x="530084" y="1196742"/>
              <a:ext cx="7726020" cy="778180"/>
            </a:xfrm>
            <a:prstGeom prst="rect">
              <a:avLst/>
            </a:prstGeom>
            <a:solidFill>
              <a:srgbClr val="1E5388"/>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0015"/>
                </a:solidFill>
                <a:effectLst/>
                <a:uLnTx/>
                <a:uFillTx/>
                <a:latin typeface="Open Sans"/>
                <a:ea typeface="+mn-ea"/>
                <a:cs typeface="+mn-cs"/>
              </a:endParaRPr>
            </a:p>
          </p:txBody>
        </p:sp>
        <p:sp>
          <p:nvSpPr>
            <p:cNvPr id="7" name="Title 1">
              <a:extLst>
                <a:ext uri="{FF2B5EF4-FFF2-40B4-BE49-F238E27FC236}">
                  <a16:creationId xmlns:a16="http://schemas.microsoft.com/office/drawing/2014/main" id="{7F741A50-CCEF-20AC-FB8F-768E524512CB}"/>
                </a:ext>
              </a:extLst>
            </p:cNvPr>
            <p:cNvSpPr txBox="1">
              <a:spLocks/>
            </p:cNvSpPr>
            <p:nvPr/>
          </p:nvSpPr>
          <p:spPr>
            <a:xfrm>
              <a:off x="530085" y="1332899"/>
              <a:ext cx="7726020" cy="53944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150" dirty="0">
                  <a:solidFill>
                    <a:schemeClr val="bg1">
                      <a:lumMod val="95000"/>
                    </a:schemeClr>
                  </a:solidFill>
                  <a:latin typeface="Work Sans SemiBold" pitchFamily="2" charset="77"/>
                </a:rPr>
                <a:t>BELIEVE IN THEIR POTENTIAL</a:t>
              </a:r>
            </a:p>
          </p:txBody>
        </p:sp>
      </p:grpSp>
      <p:sp>
        <p:nvSpPr>
          <p:cNvPr id="8" name="Content Placeholder 2">
            <a:extLst>
              <a:ext uri="{FF2B5EF4-FFF2-40B4-BE49-F238E27FC236}">
                <a16:creationId xmlns:a16="http://schemas.microsoft.com/office/drawing/2014/main" id="{E95CB1AE-F0FC-163A-8C66-47330FA63EEF}"/>
              </a:ext>
            </a:extLst>
          </p:cNvPr>
          <p:cNvSpPr txBox="1">
            <a:spLocks/>
          </p:cNvSpPr>
          <p:nvPr/>
        </p:nvSpPr>
        <p:spPr>
          <a:xfrm>
            <a:off x="368969" y="2919236"/>
            <a:ext cx="5037220" cy="2567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Wingdings" pitchFamily="2" charset="2"/>
              <a:buChar char="§"/>
            </a:pPr>
            <a:r>
              <a:rPr lang="en-US" sz="3200" dirty="0">
                <a:solidFill>
                  <a:srgbClr val="1E5388"/>
                </a:solidFill>
                <a:latin typeface="Work Sans Medium" pitchFamily="2" charset="77"/>
              </a:rPr>
              <a:t>Achieve</a:t>
            </a:r>
          </a:p>
          <a:p>
            <a:pPr>
              <a:lnSpc>
                <a:spcPct val="120000"/>
              </a:lnSpc>
              <a:spcBef>
                <a:spcPts val="0"/>
              </a:spcBef>
              <a:buFont typeface="Wingdings" pitchFamily="2" charset="2"/>
              <a:buChar char="§"/>
            </a:pPr>
            <a:r>
              <a:rPr lang="en-US" sz="3200" dirty="0">
                <a:solidFill>
                  <a:srgbClr val="1E5388"/>
                </a:solidFill>
                <a:latin typeface="Work Sans Medium" pitchFamily="2" charset="77"/>
              </a:rPr>
              <a:t>Improve</a:t>
            </a:r>
          </a:p>
          <a:p>
            <a:pPr>
              <a:lnSpc>
                <a:spcPct val="120000"/>
              </a:lnSpc>
              <a:spcBef>
                <a:spcPts val="0"/>
              </a:spcBef>
              <a:buFont typeface="Wingdings" pitchFamily="2" charset="2"/>
              <a:buChar char="§"/>
            </a:pPr>
            <a:r>
              <a:rPr lang="en-US" sz="3200" dirty="0">
                <a:solidFill>
                  <a:srgbClr val="1E5388"/>
                </a:solidFill>
                <a:latin typeface="Work Sans Medium" pitchFamily="2" charset="77"/>
              </a:rPr>
              <a:t>Be more than they are</a:t>
            </a:r>
          </a:p>
          <a:p>
            <a:pPr>
              <a:lnSpc>
                <a:spcPct val="120000"/>
              </a:lnSpc>
              <a:spcBef>
                <a:spcPts val="0"/>
              </a:spcBef>
              <a:buFont typeface="Wingdings" pitchFamily="2" charset="2"/>
              <a:buChar char="§"/>
            </a:pPr>
            <a:r>
              <a:rPr lang="en-US" sz="3200" dirty="0">
                <a:solidFill>
                  <a:srgbClr val="1E5388"/>
                </a:solidFill>
                <a:latin typeface="Work Sans Medium" pitchFamily="2" charset="77"/>
              </a:rPr>
              <a:t>Contribute</a:t>
            </a:r>
          </a:p>
        </p:txBody>
      </p:sp>
    </p:spTree>
    <p:extLst>
      <p:ext uri="{BB962C8B-B14F-4D97-AF65-F5344CB8AC3E}">
        <p14:creationId xmlns:p14="http://schemas.microsoft.com/office/powerpoint/2010/main" val="3548299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EDA8A84D-D0CA-049A-ADE0-0796F1212C6C}"/>
              </a:ext>
            </a:extLst>
          </p:cNvPr>
          <p:cNvPicPr>
            <a:picLocks noChangeAspect="1"/>
          </p:cNvPicPr>
          <p:nvPr/>
        </p:nvPicPr>
        <p:blipFill>
          <a:blip r:embed="rId3" cstate="print">
            <a:extLst>
              <a:ext uri="{28A0092B-C50C-407E-A947-70E740481C1C}">
                <a14:useLocalDpi xmlns:a14="http://schemas.microsoft.com/office/drawing/2010/main" val="0"/>
              </a:ext>
            </a:extLst>
          </a:blip>
          <a:srcRect l="4147" r="9091"/>
          <a:stretch/>
        </p:blipFill>
        <p:spPr>
          <a:xfrm>
            <a:off x="4227443" y="649358"/>
            <a:ext cx="7209184"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grpSp>
        <p:nvGrpSpPr>
          <p:cNvPr id="2" name="Group 1">
            <a:extLst>
              <a:ext uri="{FF2B5EF4-FFF2-40B4-BE49-F238E27FC236}">
                <a16:creationId xmlns:a16="http://schemas.microsoft.com/office/drawing/2014/main" id="{65DEB761-A8D0-BB14-3A26-0134BAEE9BD5}"/>
              </a:ext>
            </a:extLst>
          </p:cNvPr>
          <p:cNvGrpSpPr/>
          <p:nvPr/>
        </p:nvGrpSpPr>
        <p:grpSpPr>
          <a:xfrm>
            <a:off x="465918" y="669234"/>
            <a:ext cx="4823792" cy="864742"/>
            <a:chOff x="1139686" y="1414632"/>
            <a:chExt cx="4823792" cy="864742"/>
          </a:xfrm>
        </p:grpSpPr>
        <p:sp>
          <p:nvSpPr>
            <p:cNvPr id="6" name="Rectangle 5">
              <a:extLst>
                <a:ext uri="{FF2B5EF4-FFF2-40B4-BE49-F238E27FC236}">
                  <a16:creationId xmlns:a16="http://schemas.microsoft.com/office/drawing/2014/main" id="{E7283326-37B4-A2FE-DB65-7AC058FB4811}"/>
                </a:ext>
              </a:extLst>
            </p:cNvPr>
            <p:cNvSpPr/>
            <p:nvPr/>
          </p:nvSpPr>
          <p:spPr>
            <a:xfrm>
              <a:off x="1139686" y="1414632"/>
              <a:ext cx="4823792" cy="864742"/>
            </a:xfrm>
            <a:prstGeom prst="rect">
              <a:avLst/>
            </a:prstGeom>
            <a:solidFill>
              <a:srgbClr val="BB0015"/>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itle 1">
              <a:extLst>
                <a:ext uri="{FF2B5EF4-FFF2-40B4-BE49-F238E27FC236}">
                  <a16:creationId xmlns:a16="http://schemas.microsoft.com/office/drawing/2014/main" id="{0FECF188-5C34-8A52-57CD-EE97E1BAEB32}"/>
                </a:ext>
              </a:extLst>
            </p:cNvPr>
            <p:cNvSpPr txBox="1">
              <a:spLocks/>
            </p:cNvSpPr>
            <p:nvPr/>
          </p:nvSpPr>
          <p:spPr>
            <a:xfrm>
              <a:off x="1298712" y="1578971"/>
              <a:ext cx="4545498" cy="598947"/>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Work Sans SemiBold" pitchFamily="2" charset="77"/>
                </a:rPr>
                <a:t>CHALLENGE THEM</a:t>
              </a:r>
            </a:p>
          </p:txBody>
        </p:sp>
      </p:grpSp>
      <p:sp>
        <p:nvSpPr>
          <p:cNvPr id="9" name="Content Placeholder 2">
            <a:extLst>
              <a:ext uri="{FF2B5EF4-FFF2-40B4-BE49-F238E27FC236}">
                <a16:creationId xmlns:a16="http://schemas.microsoft.com/office/drawing/2014/main" id="{800789EC-6BBB-6DB5-D5BE-1EEEFFD4FB0C}"/>
              </a:ext>
            </a:extLst>
          </p:cNvPr>
          <p:cNvSpPr txBox="1">
            <a:spLocks/>
          </p:cNvSpPr>
          <p:nvPr/>
        </p:nvSpPr>
        <p:spPr>
          <a:xfrm>
            <a:off x="465917" y="2048762"/>
            <a:ext cx="3592735" cy="1624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Wingdings" pitchFamily="2" charset="2"/>
              <a:buChar char="§"/>
            </a:pPr>
            <a:r>
              <a:rPr lang="en-US" sz="3600" dirty="0">
                <a:solidFill>
                  <a:srgbClr val="1E5388"/>
                </a:solidFill>
                <a:latin typeface="Work Sans Medium" pitchFamily="2" charset="77"/>
              </a:rPr>
              <a:t>Candid Conversation</a:t>
            </a:r>
          </a:p>
        </p:txBody>
      </p:sp>
    </p:spTree>
    <p:extLst>
      <p:ext uri="{BB962C8B-B14F-4D97-AF65-F5344CB8AC3E}">
        <p14:creationId xmlns:p14="http://schemas.microsoft.com/office/powerpoint/2010/main" val="201929110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AB34D268-CB07-4F2F-F14C-CE1CB3006739}"/>
              </a:ext>
            </a:extLst>
          </p:cNvPr>
          <p:cNvSpPr txBox="1">
            <a:spLocks/>
          </p:cNvSpPr>
          <p:nvPr/>
        </p:nvSpPr>
        <p:spPr>
          <a:xfrm>
            <a:off x="2209039" y="1604212"/>
            <a:ext cx="7773921" cy="256418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i="1" dirty="0">
                <a:solidFill>
                  <a:schemeClr val="bg1"/>
                </a:solidFill>
                <a:latin typeface="Work Sans" pitchFamily="2" charset="77"/>
              </a:rPr>
              <a:t>IN LIFE, YOU DON’T RISE TO WHAT YOU BELIEVE IS POSSIBLE. YOU RISE TO WHAT YOU BELIEVE YOU ARE WORTHY OF.</a:t>
            </a:r>
          </a:p>
        </p:txBody>
      </p:sp>
      <p:sp>
        <p:nvSpPr>
          <p:cNvPr id="5" name="Subtitle 2">
            <a:extLst>
              <a:ext uri="{FF2B5EF4-FFF2-40B4-BE49-F238E27FC236}">
                <a16:creationId xmlns:a16="http://schemas.microsoft.com/office/drawing/2014/main" id="{E5B090B8-B357-1D29-94FB-3B49FEEF958D}"/>
              </a:ext>
            </a:extLst>
          </p:cNvPr>
          <p:cNvSpPr txBox="1">
            <a:spLocks/>
          </p:cNvSpPr>
          <p:nvPr/>
        </p:nvSpPr>
        <p:spPr>
          <a:xfrm>
            <a:off x="4289750" y="5642822"/>
            <a:ext cx="3612497" cy="388071"/>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bg1"/>
                </a:solidFill>
                <a:latin typeface="Work Sans Light" pitchFamily="2" charset="77"/>
              </a:rPr>
              <a:t>JAMIE KERN LIMA</a:t>
            </a:r>
          </a:p>
        </p:txBody>
      </p:sp>
      <p:pic>
        <p:nvPicPr>
          <p:cNvPr id="6" name="Graphic 5" descr="Open quotation mark with solid fill">
            <a:extLst>
              <a:ext uri="{FF2B5EF4-FFF2-40B4-BE49-F238E27FC236}">
                <a16:creationId xmlns:a16="http://schemas.microsoft.com/office/drawing/2014/main" id="{48C53DAF-45CA-19D8-708B-ABD3D1917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3936" y="1357612"/>
            <a:ext cx="770206" cy="770206"/>
          </a:xfrm>
          <a:prstGeom prst="rect">
            <a:avLst/>
          </a:prstGeom>
        </p:spPr>
      </p:pic>
      <p:pic>
        <p:nvPicPr>
          <p:cNvPr id="7" name="Graphic 6" descr="Open quotation mark with solid fill">
            <a:extLst>
              <a:ext uri="{FF2B5EF4-FFF2-40B4-BE49-F238E27FC236}">
                <a16:creationId xmlns:a16="http://schemas.microsoft.com/office/drawing/2014/main" id="{EE6EB397-D4C5-3E6E-EBB8-1388DEE74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902247" y="4029889"/>
            <a:ext cx="770206" cy="770206"/>
          </a:xfrm>
          <a:prstGeom prst="rect">
            <a:avLst/>
          </a:prstGeom>
        </p:spPr>
      </p:pic>
    </p:spTree>
    <p:extLst>
      <p:ext uri="{BB962C8B-B14F-4D97-AF65-F5344CB8AC3E}">
        <p14:creationId xmlns:p14="http://schemas.microsoft.com/office/powerpoint/2010/main" val="391939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Heart-shaped puzzle missing one piece at the centre">
            <a:extLst>
              <a:ext uri="{FF2B5EF4-FFF2-40B4-BE49-F238E27FC236}">
                <a16:creationId xmlns:a16="http://schemas.microsoft.com/office/drawing/2014/main" id="{42A0EDB9-7041-1EC4-8D7A-B4F4789EAA23}"/>
              </a:ext>
            </a:extLst>
          </p:cNvPr>
          <p:cNvPicPr>
            <a:picLocks noChangeAspect="1"/>
          </p:cNvPicPr>
          <p:nvPr/>
        </p:nvPicPr>
        <p:blipFill>
          <a:blip r:embed="rId3"/>
          <a:srcRect t="21715" b="17465"/>
          <a:stretch/>
        </p:blipFill>
        <p:spPr>
          <a:xfrm>
            <a:off x="20" y="1908312"/>
            <a:ext cx="12191979" cy="4949688"/>
          </a:xfrm>
          <a:prstGeom prst="rect">
            <a:avLst/>
          </a:prstGeom>
          <a:effectLst>
            <a:outerShdw blurRad="596900" dist="330200" dir="8820000" sx="87000" sy="87000" algn="ctr" rotWithShape="0">
              <a:srgbClr val="000000">
                <a:alpha val="29000"/>
              </a:srgbClr>
            </a:outerShdw>
          </a:effectLst>
        </p:spPr>
      </p:pic>
      <p:sp>
        <p:nvSpPr>
          <p:cNvPr id="3" name="Title 1">
            <a:extLst>
              <a:ext uri="{FF2B5EF4-FFF2-40B4-BE49-F238E27FC236}">
                <a16:creationId xmlns:a16="http://schemas.microsoft.com/office/drawing/2014/main" id="{652512F0-878A-1CFF-BF07-BE7078D75A8D}"/>
              </a:ext>
            </a:extLst>
          </p:cNvPr>
          <p:cNvSpPr txBox="1">
            <a:spLocks/>
          </p:cNvSpPr>
          <p:nvPr/>
        </p:nvSpPr>
        <p:spPr>
          <a:xfrm>
            <a:off x="3823252" y="672548"/>
            <a:ext cx="4545496" cy="55990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chemeClr val="bg1"/>
                </a:solidFill>
                <a:latin typeface="Work Sans SemiBold" pitchFamily="2" charset="77"/>
              </a:rPr>
              <a:t>CHANGE OF HEART</a:t>
            </a:r>
          </a:p>
        </p:txBody>
      </p:sp>
    </p:spTree>
    <p:extLst>
      <p:ext uri="{BB962C8B-B14F-4D97-AF65-F5344CB8AC3E}">
        <p14:creationId xmlns:p14="http://schemas.microsoft.com/office/powerpoint/2010/main" val="3009712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at a podium clapping&#10;&#10;Description automatically generated">
            <a:extLst>
              <a:ext uri="{FF2B5EF4-FFF2-40B4-BE49-F238E27FC236}">
                <a16:creationId xmlns:a16="http://schemas.microsoft.com/office/drawing/2014/main" id="{F2809FA2-FB80-5462-028F-3D4939B90B7E}"/>
              </a:ext>
            </a:extLst>
          </p:cNvPr>
          <p:cNvPicPr>
            <a:picLocks noChangeAspect="1"/>
          </p:cNvPicPr>
          <p:nvPr/>
        </p:nvPicPr>
        <p:blipFill>
          <a:blip r:embed="rId3">
            <a:extLst>
              <a:ext uri="{28A0092B-C50C-407E-A947-70E740481C1C}">
                <a14:useLocalDpi xmlns:a14="http://schemas.microsoft.com/office/drawing/2010/main" val="0"/>
              </a:ext>
            </a:extLst>
          </a:blip>
          <a:srcRect t="20744" b="39907"/>
          <a:stretch/>
        </p:blipFill>
        <p:spPr>
          <a:xfrm>
            <a:off x="0" y="-35196"/>
            <a:ext cx="12224084" cy="3206677"/>
          </a:xfrm>
          <a:prstGeom prst="rect">
            <a:avLst/>
          </a:prstGeom>
        </p:spPr>
      </p:pic>
      <p:sp>
        <p:nvSpPr>
          <p:cNvPr id="18" name="Rectangle 17">
            <a:extLst>
              <a:ext uri="{FF2B5EF4-FFF2-40B4-BE49-F238E27FC236}">
                <a16:creationId xmlns:a16="http://schemas.microsoft.com/office/drawing/2014/main" id="{167A8735-2CE1-6FE6-9452-685BAF631484}"/>
              </a:ext>
            </a:extLst>
          </p:cNvPr>
          <p:cNvSpPr/>
          <p:nvPr/>
        </p:nvSpPr>
        <p:spPr>
          <a:xfrm>
            <a:off x="0" y="2977445"/>
            <a:ext cx="12224084" cy="388071"/>
          </a:xfrm>
          <a:prstGeom prst="rect">
            <a:avLst/>
          </a:prstGeom>
          <a:solidFill>
            <a:srgbClr val="C68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B0015"/>
              </a:solidFill>
            </a:endParaRPr>
          </a:p>
        </p:txBody>
      </p:sp>
      <p:sp>
        <p:nvSpPr>
          <p:cNvPr id="9" name="Title 1">
            <a:extLst>
              <a:ext uri="{FF2B5EF4-FFF2-40B4-BE49-F238E27FC236}">
                <a16:creationId xmlns:a16="http://schemas.microsoft.com/office/drawing/2014/main" id="{6721164F-D3ED-CE05-363F-5296748BD4EA}"/>
              </a:ext>
            </a:extLst>
          </p:cNvPr>
          <p:cNvSpPr>
            <a:spLocks noGrp="1"/>
          </p:cNvSpPr>
          <p:nvPr>
            <p:ph type="ctrTitle" idx="4294967295"/>
          </p:nvPr>
        </p:nvSpPr>
        <p:spPr>
          <a:xfrm>
            <a:off x="3130323" y="3866583"/>
            <a:ext cx="5931353" cy="1881809"/>
          </a:xfrm>
          <a:prstGeom prst="rect">
            <a:avLst/>
          </a:prstGeom>
        </p:spPr>
        <p:txBody>
          <a:bodyPr anchor="ctr">
            <a:normAutofit/>
          </a:bodyPr>
          <a:lstStyle/>
          <a:p>
            <a:pPr algn="ctr"/>
            <a:r>
              <a:rPr lang="en-US" sz="7200" dirty="0">
                <a:solidFill>
                  <a:srgbClr val="DEB043"/>
                </a:solidFill>
                <a:latin typeface="Felix Titling" pitchFamily="82" charset="77"/>
              </a:rPr>
              <a:t>High Road </a:t>
            </a:r>
            <a:r>
              <a:rPr lang="en-US" sz="4800" dirty="0">
                <a:solidFill>
                  <a:srgbClr val="DEB043"/>
                </a:solidFill>
                <a:latin typeface="Felix Titling" pitchFamily="82" charset="77"/>
              </a:rPr>
              <a:t>Leadership</a:t>
            </a:r>
          </a:p>
        </p:txBody>
      </p:sp>
      <p:sp>
        <p:nvSpPr>
          <p:cNvPr id="10" name="Subtitle 2">
            <a:extLst>
              <a:ext uri="{FF2B5EF4-FFF2-40B4-BE49-F238E27FC236}">
                <a16:creationId xmlns:a16="http://schemas.microsoft.com/office/drawing/2014/main" id="{6E21735B-7F02-F377-9849-1C6D61E70A8A}"/>
              </a:ext>
            </a:extLst>
          </p:cNvPr>
          <p:cNvSpPr>
            <a:spLocks noGrp="1"/>
          </p:cNvSpPr>
          <p:nvPr>
            <p:ph type="subTitle" idx="4294967295"/>
          </p:nvPr>
        </p:nvSpPr>
        <p:spPr>
          <a:xfrm>
            <a:off x="4578350" y="2989263"/>
            <a:ext cx="3035300" cy="387350"/>
          </a:xfrm>
          <a:prstGeom prst="rect">
            <a:avLst/>
          </a:prstGeom>
        </p:spPr>
        <p:txBody>
          <a:bodyPr>
            <a:normAutofit/>
          </a:bodyPr>
          <a:lstStyle/>
          <a:p>
            <a:pPr marL="0" indent="0" algn="ctr">
              <a:buNone/>
            </a:pPr>
            <a:r>
              <a:rPr lang="en-US" sz="2100" dirty="0">
                <a:solidFill>
                  <a:schemeClr val="bg1"/>
                </a:solidFill>
                <a:latin typeface="Work Sans Medium" pitchFamily="2" charset="77"/>
              </a:rPr>
              <a:t>10/4/2025</a:t>
            </a:r>
          </a:p>
        </p:txBody>
      </p:sp>
      <p:sp>
        <p:nvSpPr>
          <p:cNvPr id="12" name="Subtitle 2">
            <a:extLst>
              <a:ext uri="{FF2B5EF4-FFF2-40B4-BE49-F238E27FC236}">
                <a16:creationId xmlns:a16="http://schemas.microsoft.com/office/drawing/2014/main" id="{8C248091-9852-C8FC-47EB-AEDA63CC30BF}"/>
              </a:ext>
            </a:extLst>
          </p:cNvPr>
          <p:cNvSpPr txBox="1">
            <a:spLocks/>
          </p:cNvSpPr>
          <p:nvPr/>
        </p:nvSpPr>
        <p:spPr>
          <a:xfrm>
            <a:off x="3304088" y="5891350"/>
            <a:ext cx="5931352" cy="68084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Work Sans" pitchFamily="2" charset="77"/>
              </a:rPr>
              <a:t>Leading Without A Title</a:t>
            </a:r>
          </a:p>
        </p:txBody>
      </p:sp>
    </p:spTree>
    <p:extLst>
      <p:ext uri="{BB962C8B-B14F-4D97-AF65-F5344CB8AC3E}">
        <p14:creationId xmlns:p14="http://schemas.microsoft.com/office/powerpoint/2010/main" val="4247183810"/>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1">
            <a:extLst>
              <a:ext uri="{FF2B5EF4-FFF2-40B4-BE49-F238E27FC236}">
                <a16:creationId xmlns:a16="http://schemas.microsoft.com/office/drawing/2014/main" id="{09FDBB7D-1EE5-43DA-D975-37E0A51A96B0}"/>
              </a:ext>
            </a:extLst>
          </p:cNvPr>
          <p:cNvSpPr txBox="1">
            <a:spLocks/>
          </p:cNvSpPr>
          <p:nvPr/>
        </p:nvSpPr>
        <p:spPr>
          <a:xfrm>
            <a:off x="831849" y="2051151"/>
            <a:ext cx="5953263" cy="183665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i="1" dirty="0">
                <a:solidFill>
                  <a:schemeClr val="bg1"/>
                </a:solidFill>
                <a:latin typeface="Work Sans" pitchFamily="2" charset="77"/>
              </a:rPr>
              <a:t>LEADERSHIP IS INFLUENCE, NOTHING MORE, NOTHING LESS. </a:t>
            </a:r>
          </a:p>
        </p:txBody>
      </p:sp>
      <p:pic>
        <p:nvPicPr>
          <p:cNvPr id="20" name="Picture 19" descr="A person in a sweater&#10;&#10;Description automatically generated">
            <a:extLst>
              <a:ext uri="{FF2B5EF4-FFF2-40B4-BE49-F238E27FC236}">
                <a16:creationId xmlns:a16="http://schemas.microsoft.com/office/drawing/2014/main" id="{6E46A9B0-408C-DE00-DFE7-FDFAB8BE1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324" y="642120"/>
            <a:ext cx="5099323" cy="6215880"/>
          </a:xfrm>
          <a:prstGeom prst="rect">
            <a:avLst/>
          </a:prstGeom>
        </p:spPr>
      </p:pic>
      <p:sp>
        <p:nvSpPr>
          <p:cNvPr id="21" name="Subtitle 2">
            <a:extLst>
              <a:ext uri="{FF2B5EF4-FFF2-40B4-BE49-F238E27FC236}">
                <a16:creationId xmlns:a16="http://schemas.microsoft.com/office/drawing/2014/main" id="{7DAC9D2A-2008-3FBE-3B1F-61B781D17D76}"/>
              </a:ext>
            </a:extLst>
          </p:cNvPr>
          <p:cNvSpPr txBox="1">
            <a:spLocks/>
          </p:cNvSpPr>
          <p:nvPr/>
        </p:nvSpPr>
        <p:spPr>
          <a:xfrm>
            <a:off x="831850" y="4419062"/>
            <a:ext cx="2586733" cy="38807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Work Sans Light" pitchFamily="2" charset="77"/>
              </a:rPr>
              <a:t>JOHN C. MAXWELL</a:t>
            </a:r>
          </a:p>
        </p:txBody>
      </p:sp>
      <p:pic>
        <p:nvPicPr>
          <p:cNvPr id="22" name="Graphic 21" descr="Open quotation mark with solid fill">
            <a:extLst>
              <a:ext uri="{FF2B5EF4-FFF2-40B4-BE49-F238E27FC236}">
                <a16:creationId xmlns:a16="http://schemas.microsoft.com/office/drawing/2014/main" id="{87FE1220-3DC4-81D1-98AE-1BEFC5BCD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850" y="1519891"/>
            <a:ext cx="770206" cy="770206"/>
          </a:xfrm>
          <a:prstGeom prst="rect">
            <a:avLst/>
          </a:prstGeom>
        </p:spPr>
      </p:pic>
      <p:pic>
        <p:nvPicPr>
          <p:cNvPr id="23" name="Graphic 22" descr="Open quotation mark with solid fill">
            <a:extLst>
              <a:ext uri="{FF2B5EF4-FFF2-40B4-BE49-F238E27FC236}">
                <a16:creationId xmlns:a16="http://schemas.microsoft.com/office/drawing/2014/main" id="{B2542125-6FC5-6172-9962-8B82BA6AB6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273896" y="3637424"/>
            <a:ext cx="770206" cy="770206"/>
          </a:xfrm>
          <a:prstGeom prst="rect">
            <a:avLst/>
          </a:prstGeom>
        </p:spPr>
      </p:pic>
    </p:spTree>
    <p:extLst>
      <p:ext uri="{BB962C8B-B14F-4D97-AF65-F5344CB8AC3E}">
        <p14:creationId xmlns:p14="http://schemas.microsoft.com/office/powerpoint/2010/main" val="10344143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blurred public library with bookshelves">
            <a:extLst>
              <a:ext uri="{FF2B5EF4-FFF2-40B4-BE49-F238E27FC236}">
                <a16:creationId xmlns:a16="http://schemas.microsoft.com/office/drawing/2014/main" id="{8F26B04B-E01C-0A58-B38B-0797E6F88FB3}"/>
              </a:ext>
            </a:extLst>
          </p:cNvPr>
          <p:cNvPicPr>
            <a:picLocks noChangeAspect="1"/>
          </p:cNvPicPr>
          <p:nvPr/>
        </p:nvPicPr>
        <p:blipFill>
          <a:blip r:embed="rId3"/>
          <a:srcRect t="12843" r="713" b="11427"/>
          <a:stretch/>
        </p:blipFill>
        <p:spPr>
          <a:xfrm>
            <a:off x="1" y="1934816"/>
            <a:ext cx="9700590" cy="4938940"/>
          </a:xfrm>
          <a:prstGeom prst="rect">
            <a:avLst/>
          </a:prstGeom>
          <a:effectLst>
            <a:outerShdw dist="50800" sx="1000" sy="1000" algn="ctr" rotWithShape="0">
              <a:srgbClr val="000000"/>
            </a:outerShdw>
          </a:effectLst>
        </p:spPr>
      </p:pic>
      <p:sp>
        <p:nvSpPr>
          <p:cNvPr id="4" name="Rectangle 3">
            <a:extLst>
              <a:ext uri="{FF2B5EF4-FFF2-40B4-BE49-F238E27FC236}">
                <a16:creationId xmlns:a16="http://schemas.microsoft.com/office/drawing/2014/main" id="{900F2FBA-EB9A-6A2D-448F-A1E95B823B9A}"/>
              </a:ext>
            </a:extLst>
          </p:cNvPr>
          <p:cNvSpPr/>
          <p:nvPr/>
        </p:nvSpPr>
        <p:spPr>
          <a:xfrm>
            <a:off x="4399722" y="1934816"/>
            <a:ext cx="7792279" cy="4938940"/>
          </a:xfrm>
          <a:prstGeom prst="rect">
            <a:avLst/>
          </a:prstGeom>
          <a:gradFill>
            <a:gsLst>
              <a:gs pos="16000">
                <a:schemeClr val="bg1">
                  <a:alpha val="0"/>
                </a:schemeClr>
              </a:gs>
              <a:gs pos="72000">
                <a:schemeClr val="bg1">
                  <a:lumMod val="9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ok cover with text on it&#10;&#10;Description automatically generated">
            <a:extLst>
              <a:ext uri="{FF2B5EF4-FFF2-40B4-BE49-F238E27FC236}">
                <a16:creationId xmlns:a16="http://schemas.microsoft.com/office/drawing/2014/main" id="{D58563C9-F373-7C3F-BEA2-C73654134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933" y="2254383"/>
            <a:ext cx="3555648" cy="4518164"/>
          </a:xfrm>
          <a:prstGeom prst="rect">
            <a:avLst/>
          </a:prstGeom>
        </p:spPr>
      </p:pic>
      <p:sp>
        <p:nvSpPr>
          <p:cNvPr id="7" name="TextBox 6">
            <a:extLst>
              <a:ext uri="{FF2B5EF4-FFF2-40B4-BE49-F238E27FC236}">
                <a16:creationId xmlns:a16="http://schemas.microsoft.com/office/drawing/2014/main" id="{EAB1075C-C790-F8C4-2303-F3F458CDF52D}"/>
              </a:ext>
            </a:extLst>
          </p:cNvPr>
          <p:cNvSpPr txBox="1"/>
          <p:nvPr/>
        </p:nvSpPr>
        <p:spPr>
          <a:xfrm>
            <a:off x="556592" y="659174"/>
            <a:ext cx="5062330" cy="615553"/>
          </a:xfrm>
          <a:prstGeom prst="rect">
            <a:avLst/>
          </a:prstGeom>
          <a:noFill/>
        </p:spPr>
        <p:txBody>
          <a:bodyPr wrap="square" rtlCol="0" anchor="ctr">
            <a:spAutoFit/>
          </a:bodyPr>
          <a:lstStyle/>
          <a:p>
            <a:r>
              <a:rPr lang="en-US" sz="3400" dirty="0">
                <a:solidFill>
                  <a:schemeClr val="bg1">
                    <a:lumMod val="95000"/>
                  </a:schemeClr>
                </a:solidFill>
                <a:latin typeface="Felix Titling" pitchFamily="82" charset="77"/>
              </a:rPr>
              <a:t>HIGH ROAD </a:t>
            </a:r>
            <a:r>
              <a:rPr lang="en-US" sz="3000" dirty="0">
                <a:solidFill>
                  <a:schemeClr val="bg1">
                    <a:lumMod val="95000"/>
                  </a:schemeClr>
                </a:solidFill>
                <a:latin typeface="Felix Titling" pitchFamily="82" charset="77"/>
              </a:rPr>
              <a:t>LEADERSHIP</a:t>
            </a:r>
          </a:p>
        </p:txBody>
      </p:sp>
      <p:pic>
        <p:nvPicPr>
          <p:cNvPr id="2" name="Picture 1">
            <a:extLst>
              <a:ext uri="{FF2B5EF4-FFF2-40B4-BE49-F238E27FC236}">
                <a16:creationId xmlns:a16="http://schemas.microsoft.com/office/drawing/2014/main" id="{917265D4-35C8-8637-E047-E7EE7E6998B9}"/>
              </a:ext>
            </a:extLst>
          </p:cNvPr>
          <p:cNvPicPr>
            <a:picLocks noChangeAspect="1"/>
          </p:cNvPicPr>
          <p:nvPr/>
        </p:nvPicPr>
        <p:blipFill>
          <a:blip r:embed="rId5"/>
          <a:stretch>
            <a:fillRect/>
          </a:stretch>
        </p:blipFill>
        <p:spPr>
          <a:xfrm>
            <a:off x="7087669" y="2513957"/>
            <a:ext cx="2416383" cy="3780657"/>
          </a:xfrm>
          <a:prstGeom prst="rect">
            <a:avLst/>
          </a:prstGeom>
        </p:spPr>
      </p:pic>
    </p:spTree>
    <p:extLst>
      <p:ext uri="{BB962C8B-B14F-4D97-AF65-F5344CB8AC3E}">
        <p14:creationId xmlns:p14="http://schemas.microsoft.com/office/powerpoint/2010/main" val="28268654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C43B90A5-FCFB-2F15-8E83-EE8E47F87394}"/>
              </a:ext>
            </a:extLst>
          </p:cNvPr>
          <p:cNvPicPr>
            <a:picLocks noChangeAspect="1"/>
          </p:cNvPicPr>
          <p:nvPr/>
        </p:nvPicPr>
        <p:blipFill>
          <a:blip r:embed="rId3" cstate="print">
            <a:extLst>
              <a:ext uri="{28A0092B-C50C-407E-A947-70E740481C1C}">
                <a14:useLocalDpi xmlns:a14="http://schemas.microsoft.com/office/drawing/2010/main" val="0"/>
              </a:ext>
            </a:extLst>
          </a:blip>
          <a:srcRect l="16184" r="16184"/>
          <a:stretch/>
        </p:blipFill>
        <p:spPr>
          <a:xfrm>
            <a:off x="755375" y="649358"/>
            <a:ext cx="7500730"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sp>
        <p:nvSpPr>
          <p:cNvPr id="6" name="Rectangle 5">
            <a:extLst>
              <a:ext uri="{FF2B5EF4-FFF2-40B4-BE49-F238E27FC236}">
                <a16:creationId xmlns:a16="http://schemas.microsoft.com/office/drawing/2014/main" id="{11986933-BB5D-2A73-080A-5F4F4E54F7F8}"/>
              </a:ext>
            </a:extLst>
          </p:cNvPr>
          <p:cNvSpPr/>
          <p:nvPr/>
        </p:nvSpPr>
        <p:spPr>
          <a:xfrm>
            <a:off x="6798365" y="2314161"/>
            <a:ext cx="4452732" cy="2209799"/>
          </a:xfrm>
          <a:prstGeom prst="rect">
            <a:avLst/>
          </a:prstGeom>
          <a:solidFill>
            <a:srgbClr val="1E5388"/>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D982CE12-3AC0-5DD2-19F2-9BF6592AA4A6}"/>
              </a:ext>
            </a:extLst>
          </p:cNvPr>
          <p:cNvSpPr>
            <a:spLocks noGrp="1"/>
          </p:cNvSpPr>
          <p:nvPr>
            <p:ph type="title" idx="4294967295"/>
          </p:nvPr>
        </p:nvSpPr>
        <p:spPr>
          <a:xfrm>
            <a:off x="6957391" y="2654680"/>
            <a:ext cx="4068695" cy="1528763"/>
          </a:xfrm>
          <a:prstGeom prst="rect">
            <a:avLst/>
          </a:prstGeom>
        </p:spPr>
        <p:txBody>
          <a:bodyPr anchor="t"/>
          <a:lstStyle/>
          <a:p>
            <a:pPr algn="ctr"/>
            <a:r>
              <a:rPr lang="en-US" sz="3600" dirty="0">
                <a:solidFill>
                  <a:schemeClr val="bg1"/>
                </a:solidFill>
                <a:latin typeface="Work Sans Medium" pitchFamily="2" charset="77"/>
              </a:rPr>
              <a:t>WHAT KIND OF LEADER DO YOU WANT TO BE?</a:t>
            </a:r>
          </a:p>
        </p:txBody>
      </p:sp>
    </p:spTree>
    <p:extLst>
      <p:ext uri="{BB962C8B-B14F-4D97-AF65-F5344CB8AC3E}">
        <p14:creationId xmlns:p14="http://schemas.microsoft.com/office/powerpoint/2010/main" val="3339753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5A06CEAE-40BE-5343-09AE-5CE79A15B2F5}"/>
              </a:ext>
            </a:extLst>
          </p:cNvPr>
          <p:cNvPicPr>
            <a:picLocks noChangeAspect="1"/>
          </p:cNvPicPr>
          <p:nvPr/>
        </p:nvPicPr>
        <p:blipFill>
          <a:blip r:embed="rId3" cstate="print">
            <a:extLst>
              <a:ext uri="{28A0092B-C50C-407E-A947-70E740481C1C}">
                <a14:useLocalDpi xmlns:a14="http://schemas.microsoft.com/office/drawing/2010/main" val="0"/>
              </a:ext>
            </a:extLst>
          </a:blip>
          <a:srcRect l="14252" r="14252"/>
          <a:stretch/>
        </p:blipFill>
        <p:spPr>
          <a:xfrm flipH="1">
            <a:off x="5499652" y="649358"/>
            <a:ext cx="5933316"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sp>
        <p:nvSpPr>
          <p:cNvPr id="3" name="Content Placeholder 2">
            <a:extLst>
              <a:ext uri="{FF2B5EF4-FFF2-40B4-BE49-F238E27FC236}">
                <a16:creationId xmlns:a16="http://schemas.microsoft.com/office/drawing/2014/main" id="{B5576514-CA3F-3D24-2E40-98280B43313B}"/>
              </a:ext>
            </a:extLst>
          </p:cNvPr>
          <p:cNvSpPr>
            <a:spLocks noGrp="1"/>
          </p:cNvSpPr>
          <p:nvPr>
            <p:ph type="body" sz="half" idx="4294967295"/>
          </p:nvPr>
        </p:nvSpPr>
        <p:spPr>
          <a:xfrm>
            <a:off x="1524000" y="2954874"/>
            <a:ext cx="3167267" cy="1855664"/>
          </a:xfrm>
          <a:prstGeom prst="rect">
            <a:avLst/>
          </a:prstGeom>
        </p:spPr>
        <p:txBody>
          <a:bodyPr/>
          <a:lstStyle/>
          <a:p>
            <a:pPr marL="0" indent="0">
              <a:lnSpc>
                <a:spcPct val="120000"/>
              </a:lnSpc>
              <a:buNone/>
            </a:pPr>
            <a:r>
              <a:rPr lang="en-US" dirty="0">
                <a:solidFill>
                  <a:srgbClr val="1E5388"/>
                </a:solidFill>
                <a:latin typeface="Work Sans Medium" pitchFamily="2" charset="77"/>
              </a:rPr>
              <a:t>LOW-ROAD</a:t>
            </a:r>
          </a:p>
          <a:p>
            <a:pPr marL="0" indent="0">
              <a:lnSpc>
                <a:spcPct val="120000"/>
              </a:lnSpc>
              <a:buNone/>
            </a:pPr>
            <a:r>
              <a:rPr lang="en-US" dirty="0">
                <a:solidFill>
                  <a:srgbClr val="1E5388"/>
                </a:solidFill>
                <a:latin typeface="Work Sans Medium" pitchFamily="2" charset="77"/>
              </a:rPr>
              <a:t>MIDDLE-ROAD</a:t>
            </a:r>
          </a:p>
          <a:p>
            <a:pPr marL="0" indent="0">
              <a:lnSpc>
                <a:spcPct val="120000"/>
              </a:lnSpc>
              <a:buNone/>
            </a:pPr>
            <a:r>
              <a:rPr lang="en-US" dirty="0">
                <a:solidFill>
                  <a:srgbClr val="1E5388"/>
                </a:solidFill>
                <a:latin typeface="Work Sans Medium" pitchFamily="2" charset="77"/>
              </a:rPr>
              <a:t>HIGH-ROAD</a:t>
            </a:r>
          </a:p>
        </p:txBody>
      </p:sp>
      <p:sp>
        <p:nvSpPr>
          <p:cNvPr id="9" name="Rectangle 8">
            <a:extLst>
              <a:ext uri="{FF2B5EF4-FFF2-40B4-BE49-F238E27FC236}">
                <a16:creationId xmlns:a16="http://schemas.microsoft.com/office/drawing/2014/main" id="{15FF8599-139E-C969-4476-917ACACCE2F5}"/>
              </a:ext>
            </a:extLst>
          </p:cNvPr>
          <p:cNvSpPr/>
          <p:nvPr/>
        </p:nvSpPr>
        <p:spPr>
          <a:xfrm>
            <a:off x="1055494" y="1682668"/>
            <a:ext cx="6100680" cy="848497"/>
          </a:xfrm>
          <a:prstGeom prst="rect">
            <a:avLst/>
          </a:prstGeom>
          <a:solidFill>
            <a:srgbClr val="BB0015"/>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0015"/>
              </a:solidFill>
              <a:effectLst/>
              <a:uLnTx/>
              <a:uFillTx/>
              <a:latin typeface="Open Sans"/>
              <a:ea typeface="+mn-ea"/>
              <a:cs typeface="+mn-cs"/>
            </a:endParaRPr>
          </a:p>
        </p:txBody>
      </p:sp>
      <p:sp>
        <p:nvSpPr>
          <p:cNvPr id="8" name="Title 1">
            <a:extLst>
              <a:ext uri="{FF2B5EF4-FFF2-40B4-BE49-F238E27FC236}">
                <a16:creationId xmlns:a16="http://schemas.microsoft.com/office/drawing/2014/main" id="{504C39F8-047E-9FE4-0CD7-9B00FC2D406F}"/>
              </a:ext>
            </a:extLst>
          </p:cNvPr>
          <p:cNvSpPr txBox="1">
            <a:spLocks/>
          </p:cNvSpPr>
          <p:nvPr/>
        </p:nvSpPr>
        <p:spPr>
          <a:xfrm>
            <a:off x="1205948" y="1832078"/>
            <a:ext cx="5782862" cy="54006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lumMod val="95000"/>
                  </a:schemeClr>
                </a:solidFill>
                <a:latin typeface="Work Sans SemiBold" pitchFamily="2" charset="77"/>
              </a:rPr>
              <a:t>3 KINDS OF LEADERSHIP</a:t>
            </a:r>
          </a:p>
        </p:txBody>
      </p:sp>
    </p:spTree>
    <p:extLst>
      <p:ext uri="{BB962C8B-B14F-4D97-AF65-F5344CB8AC3E}">
        <p14:creationId xmlns:p14="http://schemas.microsoft.com/office/powerpoint/2010/main" val="921113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a:extLst>
              <a:ext uri="{FF2B5EF4-FFF2-40B4-BE49-F238E27FC236}">
                <a16:creationId xmlns:a16="http://schemas.microsoft.com/office/drawing/2014/main" id="{0E3F879A-6041-D0C3-B270-BF247B1DA5A2}"/>
              </a:ext>
            </a:extLst>
          </p:cNvPr>
          <p:cNvPicPr>
            <a:picLocks noChangeAspect="1"/>
          </p:cNvPicPr>
          <p:nvPr/>
        </p:nvPicPr>
        <p:blipFill>
          <a:blip r:embed="rId3" cstate="print">
            <a:extLst>
              <a:ext uri="{28A0092B-C50C-407E-A947-70E740481C1C}">
                <a14:useLocalDpi xmlns:a14="http://schemas.microsoft.com/office/drawing/2010/main" val="0"/>
              </a:ext>
            </a:extLst>
          </a:blip>
          <a:srcRect l="22055" r="15029"/>
          <a:stretch/>
        </p:blipFill>
        <p:spPr>
          <a:xfrm>
            <a:off x="6215271" y="649358"/>
            <a:ext cx="5221355"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sp>
        <p:nvSpPr>
          <p:cNvPr id="7" name="Content Placeholder 2">
            <a:extLst>
              <a:ext uri="{FF2B5EF4-FFF2-40B4-BE49-F238E27FC236}">
                <a16:creationId xmlns:a16="http://schemas.microsoft.com/office/drawing/2014/main" id="{0B298937-2EAF-AB3E-8580-D7BB3A355F82}"/>
              </a:ext>
            </a:extLst>
          </p:cNvPr>
          <p:cNvSpPr txBox="1">
            <a:spLocks/>
          </p:cNvSpPr>
          <p:nvPr/>
        </p:nvSpPr>
        <p:spPr>
          <a:xfrm>
            <a:off x="1497494" y="2791424"/>
            <a:ext cx="4479232" cy="6950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itchFamily="2" charset="2"/>
              <a:buChar char="§"/>
            </a:pPr>
            <a:r>
              <a:rPr lang="en-US" sz="3800" b="1" spc="100" dirty="0">
                <a:solidFill>
                  <a:srgbClr val="BB0015"/>
                </a:solidFill>
                <a:latin typeface="Work Sans SemiBold" pitchFamily="2" charset="77"/>
              </a:rPr>
              <a:t> 12 ATTRIBUTES</a:t>
            </a:r>
          </a:p>
        </p:txBody>
      </p:sp>
      <p:sp>
        <p:nvSpPr>
          <p:cNvPr id="8" name="Rectangle 7">
            <a:extLst>
              <a:ext uri="{FF2B5EF4-FFF2-40B4-BE49-F238E27FC236}">
                <a16:creationId xmlns:a16="http://schemas.microsoft.com/office/drawing/2014/main" id="{6AD57A15-C58E-25BA-4BF4-E24D2460BB75}"/>
              </a:ext>
            </a:extLst>
          </p:cNvPr>
          <p:cNvSpPr/>
          <p:nvPr/>
        </p:nvSpPr>
        <p:spPr>
          <a:xfrm>
            <a:off x="1108503" y="1196741"/>
            <a:ext cx="5795880" cy="1260403"/>
          </a:xfrm>
          <a:prstGeom prst="rect">
            <a:avLst/>
          </a:prstGeom>
          <a:solidFill>
            <a:srgbClr val="1E5388"/>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0015"/>
              </a:solidFill>
              <a:effectLst/>
              <a:uLnTx/>
              <a:uFillTx/>
              <a:latin typeface="Open Sans"/>
              <a:ea typeface="+mn-ea"/>
              <a:cs typeface="+mn-cs"/>
            </a:endParaRPr>
          </a:p>
        </p:txBody>
      </p:sp>
      <p:sp>
        <p:nvSpPr>
          <p:cNvPr id="9" name="Title 1">
            <a:extLst>
              <a:ext uri="{FF2B5EF4-FFF2-40B4-BE49-F238E27FC236}">
                <a16:creationId xmlns:a16="http://schemas.microsoft.com/office/drawing/2014/main" id="{26BF06C0-E9DA-9DEF-05A5-F28161A04C32}"/>
              </a:ext>
            </a:extLst>
          </p:cNvPr>
          <p:cNvSpPr txBox="1">
            <a:spLocks/>
          </p:cNvSpPr>
          <p:nvPr/>
        </p:nvSpPr>
        <p:spPr>
          <a:xfrm>
            <a:off x="1497494" y="1332899"/>
            <a:ext cx="5102088" cy="1005434"/>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150" dirty="0">
                <a:solidFill>
                  <a:schemeClr val="bg1">
                    <a:lumMod val="95000"/>
                  </a:schemeClr>
                </a:solidFill>
                <a:latin typeface="Work Sans SemiBold" pitchFamily="2" charset="77"/>
              </a:rPr>
              <a:t>HIGH ROAD LEADER ATTRIBUTES</a:t>
            </a:r>
          </a:p>
        </p:txBody>
      </p:sp>
      <p:sp>
        <p:nvSpPr>
          <p:cNvPr id="10" name="Content Placeholder 2">
            <a:extLst>
              <a:ext uri="{FF2B5EF4-FFF2-40B4-BE49-F238E27FC236}">
                <a16:creationId xmlns:a16="http://schemas.microsoft.com/office/drawing/2014/main" id="{06B9BCE2-55F5-5B74-6C3A-B31B68D1D4CC}"/>
              </a:ext>
            </a:extLst>
          </p:cNvPr>
          <p:cNvSpPr txBox="1">
            <a:spLocks/>
          </p:cNvSpPr>
          <p:nvPr/>
        </p:nvSpPr>
        <p:spPr>
          <a:xfrm>
            <a:off x="1929935" y="3668088"/>
            <a:ext cx="3967279" cy="512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itchFamily="2" charset="2"/>
              <a:buChar char="§"/>
            </a:pPr>
            <a:r>
              <a:rPr lang="en-US" sz="2400" dirty="0">
                <a:solidFill>
                  <a:srgbClr val="1E5388"/>
                </a:solidFill>
                <a:latin typeface="Work Sans Medium" pitchFamily="2" charset="77"/>
              </a:rPr>
              <a:t>Value all people</a:t>
            </a:r>
          </a:p>
        </p:txBody>
      </p:sp>
      <p:sp>
        <p:nvSpPr>
          <p:cNvPr id="11" name="Content Placeholder 2">
            <a:extLst>
              <a:ext uri="{FF2B5EF4-FFF2-40B4-BE49-F238E27FC236}">
                <a16:creationId xmlns:a16="http://schemas.microsoft.com/office/drawing/2014/main" id="{B45E5C8F-EEDA-4CD4-4402-35979495256C}"/>
              </a:ext>
            </a:extLst>
          </p:cNvPr>
          <p:cNvSpPr txBox="1">
            <a:spLocks/>
          </p:cNvSpPr>
          <p:nvPr/>
        </p:nvSpPr>
        <p:spPr>
          <a:xfrm>
            <a:off x="1929935" y="4249833"/>
            <a:ext cx="3410691" cy="852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itchFamily="2" charset="2"/>
              <a:buChar char="§"/>
            </a:pPr>
            <a:r>
              <a:rPr lang="en-US" sz="2400" dirty="0">
                <a:solidFill>
                  <a:srgbClr val="1E5388"/>
                </a:solidFill>
                <a:latin typeface="Work Sans Medium" pitchFamily="2" charset="77"/>
              </a:rPr>
              <a:t>Develop emotional capacity</a:t>
            </a:r>
          </a:p>
        </p:txBody>
      </p:sp>
    </p:spTree>
    <p:extLst>
      <p:ext uri="{BB962C8B-B14F-4D97-AF65-F5344CB8AC3E}">
        <p14:creationId xmlns:p14="http://schemas.microsoft.com/office/powerpoint/2010/main" val="249855367"/>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0F1D6F82-C103-7BE6-D09C-285F3F6C17CE}"/>
              </a:ext>
            </a:extLst>
          </p:cNvPr>
          <p:cNvPicPr>
            <a:picLocks noChangeAspect="1"/>
          </p:cNvPicPr>
          <p:nvPr/>
        </p:nvPicPr>
        <p:blipFill>
          <a:blip r:embed="rId3" cstate="print">
            <a:extLst>
              <a:ext uri="{28A0092B-C50C-407E-A947-70E740481C1C}">
                <a14:useLocalDpi xmlns:a14="http://schemas.microsoft.com/office/drawing/2010/main" val="0"/>
              </a:ext>
            </a:extLst>
          </a:blip>
          <a:srcRect l="9091" r="16587"/>
          <a:stretch/>
        </p:blipFill>
        <p:spPr>
          <a:xfrm>
            <a:off x="755375" y="649358"/>
            <a:ext cx="6175512" cy="5539408"/>
          </a:xfrm>
          <a:custGeom>
            <a:avLst/>
            <a:gdLst>
              <a:gd name="connsiteX0" fmla="*/ 0 w 4482475"/>
              <a:gd name="connsiteY0" fmla="*/ 0 h 3957637"/>
              <a:gd name="connsiteX1" fmla="*/ 4482475 w 4482475"/>
              <a:gd name="connsiteY1" fmla="*/ 0 h 3957637"/>
              <a:gd name="connsiteX2" fmla="*/ 4482475 w 4482475"/>
              <a:gd name="connsiteY2" fmla="*/ 3957637 h 3957637"/>
              <a:gd name="connsiteX3" fmla="*/ 0 w 4482475"/>
              <a:gd name="connsiteY3" fmla="*/ 3957637 h 3957637"/>
            </a:gdLst>
            <a:ahLst/>
            <a:cxnLst>
              <a:cxn ang="0">
                <a:pos x="connsiteX0" y="connsiteY0"/>
              </a:cxn>
              <a:cxn ang="0">
                <a:pos x="connsiteX1" y="connsiteY1"/>
              </a:cxn>
              <a:cxn ang="0">
                <a:pos x="connsiteX2" y="connsiteY2"/>
              </a:cxn>
              <a:cxn ang="0">
                <a:pos x="connsiteX3" y="connsiteY3"/>
              </a:cxn>
            </a:cxnLst>
            <a:rect l="l" t="t" r="r" b="b"/>
            <a:pathLst>
              <a:path w="4482475" h="3957637">
                <a:moveTo>
                  <a:pt x="0" y="0"/>
                </a:moveTo>
                <a:lnTo>
                  <a:pt x="4482475" y="0"/>
                </a:lnTo>
                <a:lnTo>
                  <a:pt x="4482475" y="3957637"/>
                </a:lnTo>
                <a:lnTo>
                  <a:pt x="0" y="3957637"/>
                </a:lnTo>
                <a:close/>
              </a:path>
            </a:pathLst>
          </a:custGeom>
          <a:ln w="69850">
            <a:solidFill>
              <a:schemeClr val="bg1"/>
            </a:solidFill>
          </a:ln>
        </p:spPr>
      </p:pic>
      <p:sp>
        <p:nvSpPr>
          <p:cNvPr id="6" name="Rectangle 5">
            <a:extLst>
              <a:ext uri="{FF2B5EF4-FFF2-40B4-BE49-F238E27FC236}">
                <a16:creationId xmlns:a16="http://schemas.microsoft.com/office/drawing/2014/main" id="{22CBE922-81C5-431A-DF6A-91FCB11D5BA8}"/>
              </a:ext>
            </a:extLst>
          </p:cNvPr>
          <p:cNvSpPr/>
          <p:nvPr/>
        </p:nvSpPr>
        <p:spPr>
          <a:xfrm>
            <a:off x="5910471" y="1374876"/>
            <a:ext cx="5287616" cy="877992"/>
          </a:xfrm>
          <a:prstGeom prst="rect">
            <a:avLst/>
          </a:prstGeom>
          <a:solidFill>
            <a:srgbClr val="BB0015"/>
          </a:solidFill>
          <a:ln w="698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itle 1">
            <a:extLst>
              <a:ext uri="{FF2B5EF4-FFF2-40B4-BE49-F238E27FC236}">
                <a16:creationId xmlns:a16="http://schemas.microsoft.com/office/drawing/2014/main" id="{D48A3BF1-14C1-455F-7DFB-57E683C4E7CF}"/>
              </a:ext>
            </a:extLst>
          </p:cNvPr>
          <p:cNvSpPr txBox="1">
            <a:spLocks/>
          </p:cNvSpPr>
          <p:nvPr/>
        </p:nvSpPr>
        <p:spPr>
          <a:xfrm>
            <a:off x="6069496" y="1539216"/>
            <a:ext cx="4943061" cy="511694"/>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Work Sans SemiBold" pitchFamily="2" charset="77"/>
              </a:rPr>
              <a:t>VALUE ALL PEOPLE</a:t>
            </a:r>
          </a:p>
        </p:txBody>
      </p:sp>
      <p:sp>
        <p:nvSpPr>
          <p:cNvPr id="8" name="Content Placeholder 2">
            <a:extLst>
              <a:ext uri="{FF2B5EF4-FFF2-40B4-BE49-F238E27FC236}">
                <a16:creationId xmlns:a16="http://schemas.microsoft.com/office/drawing/2014/main" id="{19557C2F-7FD7-2C5D-D3C4-DE3CDA4645D1}"/>
              </a:ext>
            </a:extLst>
          </p:cNvPr>
          <p:cNvSpPr txBox="1">
            <a:spLocks/>
          </p:cNvSpPr>
          <p:nvPr/>
        </p:nvSpPr>
        <p:spPr>
          <a:xfrm>
            <a:off x="7257311" y="2920753"/>
            <a:ext cx="4311837" cy="13066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2400" dirty="0">
                <a:solidFill>
                  <a:srgbClr val="1E5388"/>
                </a:solidFill>
                <a:latin typeface="Work Sans Medium" pitchFamily="2" charset="77"/>
              </a:rPr>
              <a:t>How do you value others?</a:t>
            </a:r>
          </a:p>
          <a:p>
            <a:pPr>
              <a:lnSpc>
                <a:spcPct val="100000"/>
              </a:lnSpc>
              <a:buFont typeface="Wingdings" pitchFamily="2" charset="2"/>
              <a:buChar char="§"/>
            </a:pPr>
            <a:r>
              <a:rPr lang="en-US" sz="2400" dirty="0">
                <a:solidFill>
                  <a:srgbClr val="1E5388"/>
                </a:solidFill>
                <a:latin typeface="Work Sans Medium" pitchFamily="2" charset="77"/>
              </a:rPr>
              <a:t>Rate yourself on a scale of 1 to 10?</a:t>
            </a:r>
          </a:p>
        </p:txBody>
      </p:sp>
    </p:spTree>
    <p:extLst>
      <p:ext uri="{BB962C8B-B14F-4D97-AF65-F5344CB8AC3E}">
        <p14:creationId xmlns:p14="http://schemas.microsoft.com/office/powerpoint/2010/main" val="406589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E1B5CAB-96F4-9BE7-908D-532F396092B3}"/>
              </a:ext>
            </a:extLst>
          </p:cNvPr>
          <p:cNvSpPr txBox="1">
            <a:spLocks/>
          </p:cNvSpPr>
          <p:nvPr/>
        </p:nvSpPr>
        <p:spPr>
          <a:xfrm>
            <a:off x="1833905" y="1928802"/>
            <a:ext cx="8577195" cy="223958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i="1" dirty="0">
                <a:solidFill>
                  <a:schemeClr val="bg1"/>
                </a:solidFill>
                <a:latin typeface="Work Sans" pitchFamily="2" charset="77"/>
              </a:rPr>
              <a:t>VALUE PEOPLE, BELIEVE IN THEM, AND LOVE THEM UNCONDITIONALLY.</a:t>
            </a:r>
          </a:p>
          <a:p>
            <a:pPr algn="ctr">
              <a:lnSpc>
                <a:spcPct val="100000"/>
              </a:lnSpc>
            </a:pPr>
            <a:r>
              <a:rPr lang="en-US" sz="3600" i="1" dirty="0">
                <a:solidFill>
                  <a:schemeClr val="bg1"/>
                </a:solidFill>
                <a:latin typeface="Work Sans" pitchFamily="2" charset="77"/>
              </a:rPr>
              <a:t>DO THOSE THINGS EVERY DAY, </a:t>
            </a:r>
          </a:p>
          <a:p>
            <a:pPr algn="ctr">
              <a:lnSpc>
                <a:spcPct val="100000"/>
              </a:lnSpc>
            </a:pPr>
            <a:r>
              <a:rPr lang="en-US" sz="3600" i="1" dirty="0">
                <a:solidFill>
                  <a:schemeClr val="bg1"/>
                </a:solidFill>
                <a:latin typeface="Work Sans" pitchFamily="2" charset="77"/>
              </a:rPr>
              <a:t>AND YOU WILL BE SUCCESSFUL.</a:t>
            </a:r>
          </a:p>
        </p:txBody>
      </p:sp>
      <p:sp>
        <p:nvSpPr>
          <p:cNvPr id="5" name="Subtitle 2">
            <a:extLst>
              <a:ext uri="{FF2B5EF4-FFF2-40B4-BE49-F238E27FC236}">
                <a16:creationId xmlns:a16="http://schemas.microsoft.com/office/drawing/2014/main" id="{C73D3A32-BD5E-70AF-13B3-F5A71CE1536C}"/>
              </a:ext>
            </a:extLst>
          </p:cNvPr>
          <p:cNvSpPr txBox="1">
            <a:spLocks/>
          </p:cNvSpPr>
          <p:nvPr/>
        </p:nvSpPr>
        <p:spPr>
          <a:xfrm>
            <a:off x="4316255" y="4808632"/>
            <a:ext cx="3612497" cy="38807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latin typeface="Work Sans Light" pitchFamily="2" charset="77"/>
              </a:rPr>
              <a:t>MELVIN MAXWELL</a:t>
            </a:r>
          </a:p>
        </p:txBody>
      </p:sp>
      <p:pic>
        <p:nvPicPr>
          <p:cNvPr id="6" name="Graphic 5" descr="Open quotation mark with solid fill">
            <a:extLst>
              <a:ext uri="{FF2B5EF4-FFF2-40B4-BE49-F238E27FC236}">
                <a16:creationId xmlns:a16="http://schemas.microsoft.com/office/drawing/2014/main" id="{C0FCA250-A1DE-06EF-735A-2EB7057F8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5211" y="1341569"/>
            <a:ext cx="770206" cy="770206"/>
          </a:xfrm>
          <a:prstGeom prst="rect">
            <a:avLst/>
          </a:prstGeom>
        </p:spPr>
      </p:pic>
      <p:pic>
        <p:nvPicPr>
          <p:cNvPr id="7" name="Graphic 6" descr="Open quotation mark with solid fill">
            <a:extLst>
              <a:ext uri="{FF2B5EF4-FFF2-40B4-BE49-F238E27FC236}">
                <a16:creationId xmlns:a16="http://schemas.microsoft.com/office/drawing/2014/main" id="{D53FCF5D-C94B-91DF-17D4-36DF2A0132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084302" y="4038426"/>
            <a:ext cx="770206" cy="770206"/>
          </a:xfrm>
          <a:prstGeom prst="rect">
            <a:avLst/>
          </a:prstGeom>
        </p:spPr>
      </p:pic>
    </p:spTree>
    <p:extLst>
      <p:ext uri="{BB962C8B-B14F-4D97-AF65-F5344CB8AC3E}">
        <p14:creationId xmlns:p14="http://schemas.microsoft.com/office/powerpoint/2010/main" val="38790892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7293</TotalTime>
  <Words>1584</Words>
  <Application>Microsoft Office PowerPoint</Application>
  <PresentationFormat>Widescreen</PresentationFormat>
  <Paragraphs>183</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Felix Titling</vt:lpstr>
      <vt:lpstr>Open Sans</vt:lpstr>
      <vt:lpstr>Wingdings</vt:lpstr>
      <vt:lpstr>Work Sans</vt:lpstr>
      <vt:lpstr>Work Sans Light</vt:lpstr>
      <vt:lpstr>Work Sans Medium</vt:lpstr>
      <vt:lpstr>Work Sans SemiBold</vt:lpstr>
      <vt:lpstr>Office Theme</vt:lpstr>
      <vt:lpstr>Doug cross</vt:lpstr>
      <vt:lpstr>High Road Leadership</vt:lpstr>
      <vt:lpstr>PowerPoint Presentation</vt:lpstr>
      <vt:lpstr>PowerPoint Presentation</vt:lpstr>
      <vt:lpstr>WHAT KIND OF LEADER DO YOU WANT TO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Van Coney</dc:creator>
  <cp:lastModifiedBy>Doug Cross</cp:lastModifiedBy>
  <cp:revision>15</cp:revision>
  <dcterms:created xsi:type="dcterms:W3CDTF">2024-08-05T01:04:37Z</dcterms:created>
  <dcterms:modified xsi:type="dcterms:W3CDTF">2025-10-06T14:31:30Z</dcterms:modified>
</cp:coreProperties>
</file>